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notesSlides/notesSlide8.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1"/>
  </p:notesMasterIdLst>
  <p:handoutMasterIdLst>
    <p:handoutMasterId r:id="rId112"/>
  </p:handoutMasterIdLst>
  <p:sldIdLst>
    <p:sldId id="276" r:id="rId3"/>
    <p:sldId id="286" r:id="rId4"/>
    <p:sldId id="287" r:id="rId5"/>
    <p:sldId id="375" r:id="rId6"/>
    <p:sldId id="376" r:id="rId7"/>
    <p:sldId id="377" r:id="rId8"/>
    <p:sldId id="378" r:id="rId9"/>
    <p:sldId id="379" r:id="rId10"/>
    <p:sldId id="380" r:id="rId11"/>
    <p:sldId id="381" r:id="rId12"/>
    <p:sldId id="382" r:id="rId13"/>
    <p:sldId id="299" r:id="rId14"/>
    <p:sldId id="335" r:id="rId15"/>
    <p:sldId id="300" r:id="rId16"/>
    <p:sldId id="336" r:id="rId17"/>
    <p:sldId id="337" r:id="rId18"/>
    <p:sldId id="401" r:id="rId19"/>
    <p:sldId id="338" r:id="rId20"/>
    <p:sldId id="339" r:id="rId21"/>
    <p:sldId id="402" r:id="rId22"/>
    <p:sldId id="340" r:id="rId23"/>
    <p:sldId id="403" r:id="rId24"/>
    <p:sldId id="404" r:id="rId25"/>
    <p:sldId id="341" r:id="rId26"/>
    <p:sldId id="406" r:id="rId27"/>
    <p:sldId id="405" r:id="rId28"/>
    <p:sldId id="342" r:id="rId29"/>
    <p:sldId id="383" r:id="rId30"/>
    <p:sldId id="384" r:id="rId31"/>
    <p:sldId id="343" r:id="rId32"/>
    <p:sldId id="344" r:id="rId33"/>
    <p:sldId id="345" r:id="rId34"/>
    <p:sldId id="386" r:id="rId35"/>
    <p:sldId id="387" r:id="rId36"/>
    <p:sldId id="388" r:id="rId37"/>
    <p:sldId id="385" r:id="rId38"/>
    <p:sldId id="389" r:id="rId39"/>
    <p:sldId id="390" r:id="rId40"/>
    <p:sldId id="391" r:id="rId41"/>
    <p:sldId id="392" r:id="rId42"/>
    <p:sldId id="393" r:id="rId43"/>
    <p:sldId id="394" r:id="rId44"/>
    <p:sldId id="395" r:id="rId45"/>
    <p:sldId id="396" r:id="rId46"/>
    <p:sldId id="397" r:id="rId47"/>
    <p:sldId id="346" r:id="rId48"/>
    <p:sldId id="347" r:id="rId49"/>
    <p:sldId id="399" r:id="rId50"/>
    <p:sldId id="348" r:id="rId51"/>
    <p:sldId id="350" r:id="rId52"/>
    <p:sldId id="351" r:id="rId53"/>
    <p:sldId id="352" r:id="rId54"/>
    <p:sldId id="353" r:id="rId55"/>
    <p:sldId id="327" r:id="rId56"/>
    <p:sldId id="408" r:id="rId57"/>
    <p:sldId id="354" r:id="rId58"/>
    <p:sldId id="355" r:id="rId59"/>
    <p:sldId id="409" r:id="rId60"/>
    <p:sldId id="356" r:id="rId61"/>
    <p:sldId id="357" r:id="rId62"/>
    <p:sldId id="358" r:id="rId63"/>
    <p:sldId id="359" r:id="rId64"/>
    <p:sldId id="360" r:id="rId65"/>
    <p:sldId id="417" r:id="rId66"/>
    <p:sldId id="418" r:id="rId67"/>
    <p:sldId id="398" r:id="rId68"/>
    <p:sldId id="302" r:id="rId69"/>
    <p:sldId id="413" r:id="rId70"/>
    <p:sldId id="414" r:id="rId71"/>
    <p:sldId id="415" r:id="rId72"/>
    <p:sldId id="412" r:id="rId73"/>
    <p:sldId id="294" r:id="rId74"/>
    <p:sldId id="295" r:id="rId75"/>
    <p:sldId id="410" r:id="rId76"/>
    <p:sldId id="411" r:id="rId77"/>
    <p:sldId id="416" r:id="rId78"/>
    <p:sldId id="296" r:id="rId79"/>
    <p:sldId id="322" r:id="rId80"/>
    <p:sldId id="361" r:id="rId81"/>
    <p:sldId id="419" r:id="rId82"/>
    <p:sldId id="420" r:id="rId83"/>
    <p:sldId id="362" r:id="rId84"/>
    <p:sldId id="363" r:id="rId85"/>
    <p:sldId id="364" r:id="rId86"/>
    <p:sldId id="365" r:id="rId87"/>
    <p:sldId id="366" r:id="rId88"/>
    <p:sldId id="368" r:id="rId89"/>
    <p:sldId id="369" r:id="rId90"/>
    <p:sldId id="371" r:id="rId91"/>
    <p:sldId id="370" r:id="rId92"/>
    <p:sldId id="372" r:id="rId93"/>
    <p:sldId id="373" r:id="rId94"/>
    <p:sldId id="303" r:id="rId95"/>
    <p:sldId id="304" r:id="rId96"/>
    <p:sldId id="305" r:id="rId97"/>
    <p:sldId id="306" r:id="rId98"/>
    <p:sldId id="307" r:id="rId99"/>
    <p:sldId id="308" r:id="rId100"/>
    <p:sldId id="309" r:id="rId101"/>
    <p:sldId id="310" r:id="rId102"/>
    <p:sldId id="311" r:id="rId103"/>
    <p:sldId id="312" r:id="rId104"/>
    <p:sldId id="313" r:id="rId105"/>
    <p:sldId id="314" r:id="rId106"/>
    <p:sldId id="315" r:id="rId107"/>
    <p:sldId id="367" r:id="rId108"/>
    <p:sldId id="407" r:id="rId109"/>
    <p:sldId id="374" r:id="rId110"/>
  </p:sldIdLst>
  <p:sldSz cx="9144000" cy="6858000" type="screen4x3"/>
  <p:notesSz cx="9926638" cy="6797675"/>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C6E1C"/>
    <a:srgbClr val="22862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18" autoAdjust="0"/>
    <p:restoredTop sz="94624" autoAdjust="0"/>
  </p:normalViewPr>
  <p:slideViewPr>
    <p:cSldViewPr>
      <p:cViewPr varScale="1">
        <p:scale>
          <a:sx n="82" d="100"/>
          <a:sy n="82" d="100"/>
        </p:scale>
        <p:origin x="-135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450"/>
    </p:cViewPr>
  </p:sorterViewPr>
  <p:notesViewPr>
    <p:cSldViewPr>
      <p:cViewPr varScale="1">
        <p:scale>
          <a:sx n="83" d="100"/>
          <a:sy n="83" d="100"/>
        </p:scale>
        <p:origin x="-1350" y="-96"/>
      </p:cViewPr>
      <p:guideLst>
        <p:guide orient="horz" pos="2141"/>
        <p:guide pos="3126"/>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slide" Target="slides/slide108.xml"/><Relationship Id="rId115"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4302625" cy="340265"/>
          </a:xfrm>
          <a:prstGeom prst="rect">
            <a:avLst/>
          </a:prstGeom>
        </p:spPr>
        <p:txBody>
          <a:bodyPr vert="horz" lIns="91424" tIns="45712" rIns="91424" bIns="45712" rtlCol="0"/>
          <a:lstStyle>
            <a:lvl1pPr algn="l">
              <a:defRPr sz="1200"/>
            </a:lvl1pPr>
          </a:lstStyle>
          <a:p>
            <a:endParaRPr lang="it-IT"/>
          </a:p>
        </p:txBody>
      </p:sp>
      <p:sp>
        <p:nvSpPr>
          <p:cNvPr id="3" name="Segnaposto data 2"/>
          <p:cNvSpPr>
            <a:spLocks noGrp="1"/>
          </p:cNvSpPr>
          <p:nvPr>
            <p:ph type="dt" sz="quarter" idx="1"/>
          </p:nvPr>
        </p:nvSpPr>
        <p:spPr>
          <a:xfrm>
            <a:off x="5621697" y="1"/>
            <a:ext cx="4302625" cy="340265"/>
          </a:xfrm>
          <a:prstGeom prst="rect">
            <a:avLst/>
          </a:prstGeom>
        </p:spPr>
        <p:txBody>
          <a:bodyPr vert="horz" lIns="91424" tIns="45712" rIns="91424" bIns="45712" rtlCol="0"/>
          <a:lstStyle>
            <a:lvl1pPr algn="r">
              <a:defRPr sz="1200"/>
            </a:lvl1pPr>
          </a:lstStyle>
          <a:p>
            <a:fld id="{C4B402D2-BEB5-4209-BA0A-219A95D58770}" type="datetimeFigureOut">
              <a:rPr lang="it-IT" smtClean="0"/>
              <a:pPr/>
              <a:t>09/06/2016</a:t>
            </a:fld>
            <a:endParaRPr lang="it-IT"/>
          </a:p>
        </p:txBody>
      </p:sp>
      <p:sp>
        <p:nvSpPr>
          <p:cNvPr id="4" name="Segnaposto piè di pagina 3"/>
          <p:cNvSpPr>
            <a:spLocks noGrp="1"/>
          </p:cNvSpPr>
          <p:nvPr>
            <p:ph type="ftr" sz="quarter" idx="2"/>
          </p:nvPr>
        </p:nvSpPr>
        <p:spPr>
          <a:xfrm>
            <a:off x="1" y="6456325"/>
            <a:ext cx="4302625" cy="340264"/>
          </a:xfrm>
          <a:prstGeom prst="rect">
            <a:avLst/>
          </a:prstGeom>
        </p:spPr>
        <p:txBody>
          <a:bodyPr vert="horz" lIns="91424" tIns="45712" rIns="91424" bIns="45712" rtlCol="0" anchor="b"/>
          <a:lstStyle>
            <a:lvl1pPr algn="l">
              <a:defRPr sz="1200"/>
            </a:lvl1pPr>
          </a:lstStyle>
          <a:p>
            <a:endParaRPr lang="it-IT"/>
          </a:p>
        </p:txBody>
      </p:sp>
      <p:sp>
        <p:nvSpPr>
          <p:cNvPr id="5" name="Segnaposto numero diapositiva 4"/>
          <p:cNvSpPr>
            <a:spLocks noGrp="1"/>
          </p:cNvSpPr>
          <p:nvPr>
            <p:ph type="sldNum" sz="quarter" idx="3"/>
          </p:nvPr>
        </p:nvSpPr>
        <p:spPr>
          <a:xfrm>
            <a:off x="5621697" y="6456325"/>
            <a:ext cx="4302625" cy="340264"/>
          </a:xfrm>
          <a:prstGeom prst="rect">
            <a:avLst/>
          </a:prstGeom>
        </p:spPr>
        <p:txBody>
          <a:bodyPr vert="horz" lIns="91424" tIns="45712" rIns="91424" bIns="45712" rtlCol="0" anchor="b"/>
          <a:lstStyle>
            <a:lvl1pPr algn="r">
              <a:defRPr sz="1200"/>
            </a:lvl1pPr>
          </a:lstStyle>
          <a:p>
            <a:fld id="{5083B546-E5AC-4292-94ED-AA993FCB4699}" type="slidenum">
              <a:rPr lang="it-IT" smtClean="0"/>
              <a:pPr/>
              <a:t>‹N›</a:t>
            </a:fld>
            <a:endParaRPr lang="it-IT"/>
          </a:p>
        </p:txBody>
      </p:sp>
    </p:spTree>
    <p:extLst>
      <p:ext uri="{BB962C8B-B14F-4D97-AF65-F5344CB8AC3E}">
        <p14:creationId xmlns:p14="http://schemas.microsoft.com/office/powerpoint/2010/main" xmlns="" val="272560428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4302005" cy="340492"/>
          </a:xfrm>
          <a:prstGeom prst="rect">
            <a:avLst/>
          </a:prstGeom>
        </p:spPr>
        <p:txBody>
          <a:bodyPr vert="horz" lIns="88221" tIns="44111" rIns="88221" bIns="44111" rtlCol="0"/>
          <a:lstStyle>
            <a:lvl1pPr algn="l">
              <a:defRPr sz="1200"/>
            </a:lvl1pPr>
          </a:lstStyle>
          <a:p>
            <a:endParaRPr lang="it-IT"/>
          </a:p>
        </p:txBody>
      </p:sp>
      <p:sp>
        <p:nvSpPr>
          <p:cNvPr id="3" name="Segnaposto data 2"/>
          <p:cNvSpPr>
            <a:spLocks noGrp="1"/>
          </p:cNvSpPr>
          <p:nvPr>
            <p:ph type="dt" idx="1"/>
          </p:nvPr>
        </p:nvSpPr>
        <p:spPr>
          <a:xfrm>
            <a:off x="5623093" y="0"/>
            <a:ext cx="4302005" cy="340492"/>
          </a:xfrm>
          <a:prstGeom prst="rect">
            <a:avLst/>
          </a:prstGeom>
        </p:spPr>
        <p:txBody>
          <a:bodyPr vert="horz" lIns="88221" tIns="44111" rIns="88221" bIns="44111" rtlCol="0"/>
          <a:lstStyle>
            <a:lvl1pPr algn="r">
              <a:defRPr sz="1200"/>
            </a:lvl1pPr>
          </a:lstStyle>
          <a:p>
            <a:fld id="{CC42CCD4-B75A-4C83-B63A-841E759AE5E7}" type="datetimeFigureOut">
              <a:rPr lang="it-IT" smtClean="0"/>
              <a:pPr/>
              <a:t>09/06/2016</a:t>
            </a:fld>
            <a:endParaRPr lang="it-IT"/>
          </a:p>
        </p:txBody>
      </p:sp>
      <p:sp>
        <p:nvSpPr>
          <p:cNvPr id="4" name="Segnaposto immagine diapositiva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88221" tIns="44111" rIns="88221" bIns="44111" rtlCol="0" anchor="ctr"/>
          <a:lstStyle/>
          <a:p>
            <a:endParaRPr lang="it-IT"/>
          </a:p>
        </p:txBody>
      </p:sp>
      <p:sp>
        <p:nvSpPr>
          <p:cNvPr id="5" name="Segnaposto note 4"/>
          <p:cNvSpPr>
            <a:spLocks noGrp="1"/>
          </p:cNvSpPr>
          <p:nvPr>
            <p:ph type="body" sz="quarter" idx="3"/>
          </p:nvPr>
        </p:nvSpPr>
        <p:spPr>
          <a:xfrm>
            <a:off x="993126" y="3228592"/>
            <a:ext cx="7940386" cy="3059866"/>
          </a:xfrm>
          <a:prstGeom prst="rect">
            <a:avLst/>
          </a:prstGeom>
        </p:spPr>
        <p:txBody>
          <a:bodyPr vert="horz" lIns="88221" tIns="44111" rIns="88221" bIns="44111"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457184"/>
            <a:ext cx="4302005" cy="338972"/>
          </a:xfrm>
          <a:prstGeom prst="rect">
            <a:avLst/>
          </a:prstGeom>
        </p:spPr>
        <p:txBody>
          <a:bodyPr vert="horz" lIns="88221" tIns="44111" rIns="88221" bIns="44111" rtlCol="0" anchor="b"/>
          <a:lstStyle>
            <a:lvl1pPr algn="l">
              <a:defRPr sz="1200"/>
            </a:lvl1pPr>
          </a:lstStyle>
          <a:p>
            <a:endParaRPr lang="it-IT"/>
          </a:p>
        </p:txBody>
      </p:sp>
      <p:sp>
        <p:nvSpPr>
          <p:cNvPr id="7" name="Segnaposto numero diapositiva 6"/>
          <p:cNvSpPr>
            <a:spLocks noGrp="1"/>
          </p:cNvSpPr>
          <p:nvPr>
            <p:ph type="sldNum" sz="quarter" idx="5"/>
          </p:nvPr>
        </p:nvSpPr>
        <p:spPr>
          <a:xfrm>
            <a:off x="5623093" y="6457184"/>
            <a:ext cx="4302005" cy="338972"/>
          </a:xfrm>
          <a:prstGeom prst="rect">
            <a:avLst/>
          </a:prstGeom>
        </p:spPr>
        <p:txBody>
          <a:bodyPr vert="horz" lIns="88221" tIns="44111" rIns="88221" bIns="44111" rtlCol="0" anchor="b"/>
          <a:lstStyle>
            <a:lvl1pPr algn="r">
              <a:defRPr sz="1200"/>
            </a:lvl1pPr>
          </a:lstStyle>
          <a:p>
            <a:fld id="{BC0EAC4B-4A41-421A-A86A-5551CFE3D855}" type="slidenum">
              <a:rPr lang="it-IT" smtClean="0"/>
              <a:pPr/>
              <a:t>‹N›</a:t>
            </a:fld>
            <a:endParaRPr lang="it-IT"/>
          </a:p>
        </p:txBody>
      </p:sp>
    </p:spTree>
    <p:extLst>
      <p:ext uri="{BB962C8B-B14F-4D97-AF65-F5344CB8AC3E}">
        <p14:creationId xmlns:p14="http://schemas.microsoft.com/office/powerpoint/2010/main" xmlns="" val="382183427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Tree>
    <p:extLst>
      <p:ext uri="{BB962C8B-B14F-4D97-AF65-F5344CB8AC3E}">
        <p14:creationId xmlns:p14="http://schemas.microsoft.com/office/powerpoint/2010/main" xmlns="" val="250838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Tree>
    <p:extLst>
      <p:ext uri="{BB962C8B-B14F-4D97-AF65-F5344CB8AC3E}">
        <p14:creationId xmlns:p14="http://schemas.microsoft.com/office/powerpoint/2010/main" xmlns="" val="247398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Tree>
    <p:extLst>
      <p:ext uri="{BB962C8B-B14F-4D97-AF65-F5344CB8AC3E}">
        <p14:creationId xmlns:p14="http://schemas.microsoft.com/office/powerpoint/2010/main" xmlns="" val="4292606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Tree>
    <p:extLst>
      <p:ext uri="{BB962C8B-B14F-4D97-AF65-F5344CB8AC3E}">
        <p14:creationId xmlns:p14="http://schemas.microsoft.com/office/powerpoint/2010/main" xmlns="" val="2028406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Tree>
    <p:extLst>
      <p:ext uri="{BB962C8B-B14F-4D97-AF65-F5344CB8AC3E}">
        <p14:creationId xmlns:p14="http://schemas.microsoft.com/office/powerpoint/2010/main" xmlns="" val="368776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Tree>
    <p:extLst>
      <p:ext uri="{BB962C8B-B14F-4D97-AF65-F5344CB8AC3E}">
        <p14:creationId xmlns:p14="http://schemas.microsoft.com/office/powerpoint/2010/main" xmlns="" val="741800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21B4211F-773F-49D7-90DD-FF1EA6106A3B}" type="datetime1">
              <a:rPr lang="it-IT" smtClean="0"/>
              <a:pPr/>
              <a:t>09/06/2016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2FC5109-37C2-4A73-A2FA-1F75687F3EC7}" type="datetime1">
              <a:rPr lang="it-IT" smtClean="0"/>
              <a:pPr/>
              <a:t>09/06/2016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9C2BC1B4-BFC1-45EE-AFA9-78EA20D09D1C}" type="datetime1">
              <a:rPr lang="it-IT" smtClean="0"/>
              <a:pPr/>
              <a:t>09/06/2016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2175B3CF-E7A0-41CE-AF6C-025C3CB9E55C}" type="datetime1">
              <a:rPr lang="it-IT" smtClean="0"/>
              <a:pPr/>
              <a:t>09/06/2016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D6FC148-C58C-4BE6-A7B1-56F2F4D3CAEA}" type="datetime1">
              <a:rPr lang="it-IT" smtClean="0"/>
              <a:pPr/>
              <a:t>09/06/2016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82F4748F-8F49-4909-AC30-4DE99D196BA7}" type="datetime1">
              <a:rPr lang="it-IT" smtClean="0"/>
              <a:pPr/>
              <a:t>09/06/2016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A10F849-2B51-4075-B7C8-5D077D8B2096}" type="datetime1">
              <a:rPr lang="it-IT" smtClean="0"/>
              <a:pPr/>
              <a:t>09/06/2016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8BF84D52-6551-420A-953E-F7DAA554CF51}" type="datetime1">
              <a:rPr lang="it-IT" smtClean="0"/>
              <a:pPr/>
              <a:t>09/06/2016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0CF19B89-014B-4B23-B5D2-A70F22972303}" type="datetime1">
              <a:rPr lang="it-IT" smtClean="0"/>
              <a:pPr/>
              <a:t>09/06/2016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A66E813-1631-45F0-867B-7F6F09FC2B87}" type="datetime1">
              <a:rPr lang="it-IT" smtClean="0"/>
              <a:pPr/>
              <a:t>09/06/2016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694DEA1-2E12-42DD-997D-17F9C68D72ED}" type="datetime1">
              <a:rPr lang="it-IT" smtClean="0"/>
              <a:pPr/>
              <a:t>09/06/2016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22AD29-7376-4D9F-97DB-5E95350FF473}"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endParaRPr lang="en-GB"/>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GB"/>
          </a:p>
        </p:txBody>
      </p:sp>
      <p:sp>
        <p:nvSpPr>
          <p:cNvPr id="4" name="Segnaposto data 3"/>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GB"/>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endParaRPr lang="en-GB"/>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GB"/>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endParaRPr lang="en-GB"/>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GB"/>
          </a:p>
        </p:txBody>
      </p:sp>
      <p:sp>
        <p:nvSpPr>
          <p:cNvPr id="3" name="Segnaposto data 2"/>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endParaRPr lang="en-GB"/>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endParaRPr lang="en-GB"/>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GB"/>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endParaRPr lang="en-GB"/>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p:cNvSpPr>
            <a:spLocks noGrp="1"/>
          </p:cNvSpPr>
          <p:nvPr>
            <p:ph type="dt" sz="half" idx="10"/>
          </p:nvPr>
        </p:nvSpPr>
        <p:spPr/>
        <p:txBody>
          <a:bodyPr/>
          <a:lstStyle/>
          <a:p>
            <a:fld id="{B337C802-7229-4E35-9BE2-086D7C009CA8}" type="datetimeFigureOut">
              <a:rPr lang="en-GB" smtClean="0"/>
              <a:pPr/>
              <a:t>09/06/2016</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69F896E-89FF-4167-9098-2AE6316BCF7A}" type="slidenum">
              <a:rPr lang="en-GB" smtClean="0"/>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61118-9290-4C77-A303-31812AE02ED0}" type="datetime1">
              <a:rPr lang="it-IT" smtClean="0"/>
              <a:pPr/>
              <a:t>09/06/2016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22AD29-7376-4D9F-97DB-5E95350FF473}"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endParaRPr lang="en-GB"/>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7C802-7229-4E35-9BE2-086D7C009CA8}" type="datetimeFigureOut">
              <a:rPr lang="en-GB" smtClean="0"/>
              <a:pPr/>
              <a:t>09/06/2016</a:t>
            </a:fld>
            <a:endParaRPr lang="en-GB"/>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9F896E-89FF-4167-9098-2AE6316BCF7A}" type="slidenum">
              <a:rPr lang="en-GB" smtClean="0"/>
              <a:pPr/>
              <a:t>‹N›</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7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hyperlink" Target="OIL%2012.pd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OIL-C%2012.pdf"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7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DIS%20370.pdf"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hyperlink" Target="DIS%20370.pdf"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hyperlink" Target="DIS%20370.pdf"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DIS%20370.pdf"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DIS%20370.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8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hyperlink" Target="DIS%20370.pdf"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hyperlink" Target="DIS%20370.pdf"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19.emf"/><Relationship Id="rId1" Type="http://schemas.openxmlformats.org/officeDocument/2006/relationships/slideLayout" Target="../slideLayouts/slideLayout2.xml"/><Relationship Id="rId5" Type="http://schemas.openxmlformats.org/officeDocument/2006/relationships/image" Target="../media/image122.emf"/><Relationship Id="rId4" Type="http://schemas.openxmlformats.org/officeDocument/2006/relationships/image" Target="../media/image121.emf"/></Relationships>
</file>

<file path=ppt/slides/_rels/slide10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0" y="4089266"/>
            <a:ext cx="9144000" cy="1323439"/>
          </a:xfrm>
          <a:prstGeom prst="rect">
            <a:avLst/>
          </a:prstGeom>
          <a:noFill/>
        </p:spPr>
        <p:txBody>
          <a:bodyPr wrap="square" rtlCol="0">
            <a:spAutoFit/>
          </a:bodyPr>
          <a:lstStyle/>
          <a:p>
            <a:pPr algn="ctr"/>
            <a:r>
              <a:rPr lang="it-IT" sz="4000" b="1" dirty="0">
                <a:solidFill>
                  <a:srgbClr val="1C6E1C"/>
                </a:solidFill>
              </a:rPr>
              <a:t>Corso Tecnico</a:t>
            </a:r>
          </a:p>
          <a:p>
            <a:pPr algn="ctr"/>
            <a:r>
              <a:rPr lang="it-IT" sz="4000" b="1" dirty="0">
                <a:solidFill>
                  <a:srgbClr val="1C6E1C"/>
                </a:solidFill>
              </a:rPr>
              <a:t>TRATTAMENTO ACQUE REFLUE</a:t>
            </a:r>
            <a:endParaRPr lang="it-IT" sz="3600" b="1" dirty="0">
              <a:solidFill>
                <a:srgbClr val="1C6E1C"/>
              </a:solidFill>
            </a:endParaRPr>
          </a:p>
        </p:txBody>
      </p:sp>
      <p:pic>
        <p:nvPicPr>
          <p:cNvPr id="6" name="Immagin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20596" y="1029160"/>
            <a:ext cx="5702808" cy="15880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915816" y="332656"/>
            <a:ext cx="3024336" cy="369332"/>
          </a:xfrm>
          <a:prstGeom prst="rect">
            <a:avLst/>
          </a:prstGeom>
        </p:spPr>
        <p:txBody>
          <a:bodyPr wrap="square">
            <a:spAutoFit/>
          </a:bodyPr>
          <a:lstStyle/>
          <a:p>
            <a:r>
              <a:rPr lang="it-IT" dirty="0">
                <a:solidFill>
                  <a:srgbClr val="283C55"/>
                </a:solidFill>
                <a:latin typeface="LucidaSansUnicode"/>
              </a:rPr>
              <a:t>RELATORI:</a:t>
            </a:r>
            <a:endParaRPr lang="it-IT" dirty="0"/>
          </a:p>
        </p:txBody>
      </p:sp>
      <p:sp>
        <p:nvSpPr>
          <p:cNvPr id="4" name="Rettangolo 3"/>
          <p:cNvSpPr/>
          <p:nvPr/>
        </p:nvSpPr>
        <p:spPr>
          <a:xfrm>
            <a:off x="629816" y="2637635"/>
            <a:ext cx="4572000" cy="923330"/>
          </a:xfrm>
          <a:prstGeom prst="rect">
            <a:avLst/>
          </a:prstGeom>
        </p:spPr>
        <p:txBody>
          <a:bodyPr>
            <a:spAutoFit/>
          </a:bodyPr>
          <a:lstStyle/>
          <a:p>
            <a:r>
              <a:rPr lang="it-IT" dirty="0">
                <a:solidFill>
                  <a:srgbClr val="283C55"/>
                </a:solidFill>
                <a:latin typeface="LucidaSansUnicode"/>
              </a:rPr>
              <a:t>Ing. Daniele Giovannelli</a:t>
            </a:r>
          </a:p>
          <a:p>
            <a:r>
              <a:rPr lang="it-IT" dirty="0">
                <a:solidFill>
                  <a:srgbClr val="283C55"/>
                </a:solidFill>
                <a:latin typeface="LucidaSansUnicode"/>
              </a:rPr>
              <a:t>Ingegnere per la depurazione delle acque</a:t>
            </a:r>
          </a:p>
          <a:p>
            <a:r>
              <a:rPr lang="it-IT" dirty="0">
                <a:solidFill>
                  <a:srgbClr val="283C55"/>
                </a:solidFill>
                <a:latin typeface="LucidaSansUnicode"/>
              </a:rPr>
              <a:t>E-mail: d.giovannelli@elbi.it</a:t>
            </a:r>
            <a:endParaRPr lang="it-IT" dirty="0"/>
          </a:p>
        </p:txBody>
      </p:sp>
    </p:spTree>
    <p:extLst>
      <p:ext uri="{BB962C8B-B14F-4D97-AF65-F5344CB8AC3E}">
        <p14:creationId xmlns:p14="http://schemas.microsoft.com/office/powerpoint/2010/main" xmlns="" val="405637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55576" y="1844824"/>
            <a:ext cx="7776864" cy="3970318"/>
          </a:xfrm>
          <a:prstGeom prst="rect">
            <a:avLst/>
          </a:prstGeom>
        </p:spPr>
        <p:txBody>
          <a:bodyPr wrap="square">
            <a:spAutoFit/>
          </a:bodyPr>
          <a:lstStyle/>
          <a:p>
            <a:pPr>
              <a:buSzPts val="1100"/>
              <a:buFont typeface="Symbol" panose="05050102010706020507" pitchFamily="18" charset="2"/>
              <a:buChar char="·"/>
            </a:pPr>
            <a:r>
              <a:rPr lang="it-IT" dirty="0">
                <a:solidFill>
                  <a:srgbClr val="000000"/>
                </a:solidFill>
                <a:latin typeface="Helv"/>
              </a:rPr>
              <a:t> Tipologia di scarichi – tipologia impianti</a:t>
            </a:r>
          </a:p>
          <a:p>
            <a:pPr>
              <a:buSzPts val="1100"/>
              <a:buFont typeface="Symbol" panose="05050102010706020507" pitchFamily="18" charset="2"/>
              <a:buChar char="·"/>
            </a:pPr>
            <a:r>
              <a:rPr lang="it-IT" dirty="0">
                <a:solidFill>
                  <a:srgbClr val="000000"/>
                </a:solidFill>
                <a:latin typeface="Helv"/>
              </a:rPr>
              <a:t> Normativa nazionale , normative regionali (cenni)</a:t>
            </a:r>
          </a:p>
          <a:p>
            <a:pPr>
              <a:buSzPts val="1100"/>
              <a:buFont typeface="Symbol" panose="05050102010706020507" pitchFamily="18" charset="2"/>
              <a:buChar char="·"/>
            </a:pPr>
            <a:r>
              <a:rPr lang="it-IT" dirty="0">
                <a:solidFill>
                  <a:srgbClr val="000000"/>
                </a:solidFill>
                <a:latin typeface="Helv"/>
              </a:rPr>
              <a:t> Abitante equivalente, definizioni e calcolo</a:t>
            </a:r>
          </a:p>
          <a:p>
            <a:pPr>
              <a:buSzPts val="1100"/>
              <a:buFont typeface="Symbol" panose="05050102010706020507" pitchFamily="18" charset="2"/>
              <a:buChar char="·"/>
            </a:pPr>
            <a:r>
              <a:rPr lang="it-IT" dirty="0">
                <a:solidFill>
                  <a:srgbClr val="000000"/>
                </a:solidFill>
                <a:latin typeface="Helv"/>
              </a:rPr>
              <a:t> Reflui civili, le problematiche</a:t>
            </a:r>
          </a:p>
          <a:p>
            <a:pPr>
              <a:buSzPts val="1100"/>
              <a:buFont typeface="Symbol" panose="05050102010706020507" pitchFamily="18" charset="2"/>
              <a:buChar char="·"/>
            </a:pPr>
            <a:r>
              <a:rPr lang="it-IT" dirty="0">
                <a:solidFill>
                  <a:srgbClr val="000000"/>
                </a:solidFill>
                <a:latin typeface="Helv"/>
              </a:rPr>
              <a:t> Impianti primari: </a:t>
            </a:r>
            <a:r>
              <a:rPr lang="it-IT" dirty="0" err="1">
                <a:solidFill>
                  <a:srgbClr val="000000"/>
                </a:solidFill>
                <a:latin typeface="Helv"/>
              </a:rPr>
              <a:t>degrassatori</a:t>
            </a:r>
            <a:r>
              <a:rPr lang="it-IT" dirty="0">
                <a:solidFill>
                  <a:srgbClr val="000000"/>
                </a:solidFill>
                <a:latin typeface="Helv"/>
              </a:rPr>
              <a:t> - </a:t>
            </a:r>
            <a:r>
              <a:rPr lang="it-IT" dirty="0" err="1">
                <a:solidFill>
                  <a:srgbClr val="000000"/>
                </a:solidFill>
                <a:latin typeface="Helv"/>
              </a:rPr>
              <a:t>imhoff</a:t>
            </a:r>
            <a:r>
              <a:rPr lang="it-IT" dirty="0">
                <a:solidFill>
                  <a:srgbClr val="000000"/>
                </a:solidFill>
                <a:latin typeface="Helv"/>
              </a:rPr>
              <a:t>- settiche</a:t>
            </a:r>
          </a:p>
          <a:p>
            <a:pPr>
              <a:buSzPts val="1100"/>
              <a:buFont typeface="Symbol" panose="05050102010706020507" pitchFamily="18" charset="2"/>
              <a:buChar char="·"/>
            </a:pPr>
            <a:r>
              <a:rPr lang="it-IT" dirty="0">
                <a:solidFill>
                  <a:srgbClr val="000000"/>
                </a:solidFill>
                <a:latin typeface="Helv"/>
              </a:rPr>
              <a:t> impianti secondari per scarico in corpo superficiale e suolo (varie    tecnologie)</a:t>
            </a:r>
          </a:p>
          <a:p>
            <a:pPr>
              <a:buSzPts val="1100"/>
              <a:buFont typeface="Symbol" panose="05050102010706020507" pitchFamily="18" charset="2"/>
              <a:buChar char="·"/>
            </a:pPr>
            <a:r>
              <a:rPr lang="it-IT" dirty="0">
                <a:solidFill>
                  <a:srgbClr val="000000"/>
                </a:solidFill>
                <a:latin typeface="Helv"/>
              </a:rPr>
              <a:t> Trattamento acque meteoriche ( acque dilavamento, acque di prima    pioggia)</a:t>
            </a:r>
          </a:p>
          <a:p>
            <a:pPr>
              <a:buSzPts val="1100"/>
              <a:buFont typeface="Symbol" panose="05050102010706020507" pitchFamily="18" charset="2"/>
              <a:buChar char="·"/>
            </a:pPr>
            <a:r>
              <a:rPr lang="it-IT" dirty="0">
                <a:solidFill>
                  <a:srgbClr val="000000"/>
                </a:solidFill>
                <a:latin typeface="Helv"/>
              </a:rPr>
              <a:t> Tecnologie per il trattamento delle acque meteoriche</a:t>
            </a:r>
          </a:p>
          <a:p>
            <a:pPr>
              <a:buSzPts val="1100"/>
              <a:buFont typeface="Symbol" panose="05050102010706020507" pitchFamily="18" charset="2"/>
              <a:buChar char="·"/>
            </a:pPr>
            <a:r>
              <a:rPr lang="it-IT" dirty="0">
                <a:solidFill>
                  <a:srgbClr val="000000"/>
                </a:solidFill>
                <a:latin typeface="Helv"/>
              </a:rPr>
              <a:t> Reflui industriali (attività) cenni</a:t>
            </a:r>
          </a:p>
          <a:p>
            <a:pPr>
              <a:buSzPts val="1100"/>
              <a:buFont typeface="Symbol" panose="05050102010706020507" pitchFamily="18" charset="2"/>
              <a:buChar char="·"/>
            </a:pPr>
            <a:r>
              <a:rPr lang="it-IT" dirty="0">
                <a:solidFill>
                  <a:srgbClr val="000000"/>
                </a:solidFill>
                <a:latin typeface="Helv"/>
              </a:rPr>
              <a:t> Sistemi wash (autolavaggi)</a:t>
            </a:r>
          </a:p>
          <a:p>
            <a:pPr>
              <a:buSzPts val="1100"/>
              <a:buFont typeface="Symbol" panose="05050102010706020507" pitchFamily="18" charset="2"/>
              <a:buChar char="·"/>
            </a:pPr>
            <a:r>
              <a:rPr lang="it-IT" dirty="0">
                <a:solidFill>
                  <a:srgbClr val="000000"/>
                </a:solidFill>
                <a:latin typeface="Helv"/>
              </a:rPr>
              <a:t> Recupero acque meteoriche</a:t>
            </a:r>
          </a:p>
          <a:p>
            <a:pPr>
              <a:buSzPts val="1100"/>
              <a:buFont typeface="Symbol" panose="05050102010706020507" pitchFamily="18" charset="2"/>
              <a:buChar char="·"/>
            </a:pPr>
            <a:r>
              <a:rPr lang="it-IT" dirty="0">
                <a:solidFill>
                  <a:srgbClr val="000000"/>
                </a:solidFill>
                <a:latin typeface="Helv"/>
              </a:rPr>
              <a:t> Discussione libera</a:t>
            </a:r>
          </a:p>
        </p:txBody>
      </p:sp>
      <p:sp>
        <p:nvSpPr>
          <p:cNvPr id="3" name="CasellaDiTesto 2"/>
          <p:cNvSpPr txBox="1"/>
          <p:nvPr/>
        </p:nvSpPr>
        <p:spPr>
          <a:xfrm>
            <a:off x="2843808" y="476672"/>
            <a:ext cx="3137205" cy="707886"/>
          </a:xfrm>
          <a:prstGeom prst="rect">
            <a:avLst/>
          </a:prstGeom>
          <a:noFill/>
        </p:spPr>
        <p:txBody>
          <a:bodyPr wrap="none" rtlCol="0">
            <a:spAutoFit/>
          </a:bodyPr>
          <a:lstStyle/>
          <a:p>
            <a:r>
              <a:rPr lang="it-IT" sz="4000" dirty="0"/>
              <a:t>PROGRAMMA</a:t>
            </a:r>
          </a:p>
        </p:txBody>
      </p:sp>
    </p:spTree>
    <p:extLst>
      <p:ext uri="{BB962C8B-B14F-4D97-AF65-F5344CB8AC3E}">
        <p14:creationId xmlns:p14="http://schemas.microsoft.com/office/powerpoint/2010/main" xmlns="" val="2898554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04664"/>
            <a:ext cx="8229600" cy="216024"/>
          </a:xfrm>
        </p:spPr>
        <p:txBody>
          <a:bodyPr>
            <a:normAutofit fontScale="90000"/>
          </a:bodyPr>
          <a:lstStyle/>
          <a:p>
            <a:r>
              <a:rPr lang="it-IT" dirty="0"/>
              <a:t> </a:t>
            </a:r>
            <a:r>
              <a:rPr lang="it-IT" sz="2200" u="sng" dirty="0"/>
              <a:t>I fenomeni di inquinamento nei vari corpi idrici</a:t>
            </a:r>
          </a:p>
        </p:txBody>
      </p:sp>
      <p:sp>
        <p:nvSpPr>
          <p:cNvPr id="3" name="Segnaposto contenuto 2"/>
          <p:cNvSpPr>
            <a:spLocks noGrp="1"/>
          </p:cNvSpPr>
          <p:nvPr>
            <p:ph idx="1"/>
          </p:nvPr>
        </p:nvSpPr>
        <p:spPr>
          <a:xfrm>
            <a:off x="457200" y="1052736"/>
            <a:ext cx="8229600" cy="1872208"/>
          </a:xfrm>
        </p:spPr>
        <p:txBody>
          <a:bodyPr>
            <a:normAutofit/>
          </a:bodyPr>
          <a:lstStyle/>
          <a:p>
            <a:pPr marL="0" indent="0">
              <a:buNone/>
            </a:pPr>
            <a:r>
              <a:rPr lang="it-IT" sz="2000" dirty="0"/>
              <a:t>L’inquinamento può riguardare</a:t>
            </a:r>
          </a:p>
          <a:p>
            <a:r>
              <a:rPr lang="it-IT" sz="2000" dirty="0"/>
              <a:t>Fiume</a:t>
            </a:r>
          </a:p>
          <a:p>
            <a:r>
              <a:rPr lang="it-IT" sz="2000" dirty="0"/>
              <a:t>Lago</a:t>
            </a:r>
          </a:p>
          <a:p>
            <a:r>
              <a:rPr lang="it-IT" sz="2000" dirty="0"/>
              <a:t>Mare</a:t>
            </a:r>
          </a:p>
          <a:p>
            <a:r>
              <a:rPr lang="it-IT" sz="2000" dirty="0"/>
              <a:t>Falda sotterranea</a:t>
            </a:r>
          </a:p>
          <a:p>
            <a:endParaRPr lang="it-IT" dirty="0"/>
          </a:p>
        </p:txBody>
      </p:sp>
      <p:sp>
        <p:nvSpPr>
          <p:cNvPr id="4" name="Segnaposto contenuto 2"/>
          <p:cNvSpPr txBox="1">
            <a:spLocks/>
          </p:cNvSpPr>
          <p:nvPr/>
        </p:nvSpPr>
        <p:spPr>
          <a:xfrm>
            <a:off x="457200" y="3789040"/>
            <a:ext cx="8229600" cy="187220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dirty="0"/>
              <a:t>Gli scarichi possono essere</a:t>
            </a:r>
          </a:p>
          <a:p>
            <a:r>
              <a:rPr lang="it-IT" sz="2400" dirty="0"/>
              <a:t>Concentrati (alberghi, complessi turistici, fabbriche, civili abitazioni, scuole ,ecc.)</a:t>
            </a:r>
          </a:p>
          <a:p>
            <a:r>
              <a:rPr lang="it-IT" sz="2400" dirty="0"/>
              <a:t>Diffuso (allevamenti su vaste superfici, precipitazioni di acque meteoriche di atmosfere inquinate)</a:t>
            </a:r>
          </a:p>
        </p:txBody>
      </p:sp>
    </p:spTree>
    <p:extLst>
      <p:ext uri="{BB962C8B-B14F-4D97-AF65-F5344CB8AC3E}">
        <p14:creationId xmlns:p14="http://schemas.microsoft.com/office/powerpoint/2010/main" xmlns="" val="726078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a:bodyPr>
          <a:lstStyle/>
          <a:p>
            <a:pPr algn="l"/>
            <a:r>
              <a:rPr lang="it-IT" sz="3200" b="1" u="sng" dirty="0"/>
              <a:t>Fiumi:</a:t>
            </a:r>
          </a:p>
        </p:txBody>
      </p:sp>
      <p:sp>
        <p:nvSpPr>
          <p:cNvPr id="3" name="Segnaposto contenuto 2"/>
          <p:cNvSpPr>
            <a:spLocks noGrp="1"/>
          </p:cNvSpPr>
          <p:nvPr>
            <p:ph idx="1"/>
          </p:nvPr>
        </p:nvSpPr>
        <p:spPr>
          <a:xfrm>
            <a:off x="457200" y="1196752"/>
            <a:ext cx="8229600" cy="532656"/>
          </a:xfrm>
        </p:spPr>
        <p:txBody>
          <a:bodyPr>
            <a:normAutofit lnSpcReduction="10000"/>
          </a:bodyPr>
          <a:lstStyle/>
          <a:p>
            <a:pPr marL="0" indent="0">
              <a:buNone/>
            </a:pPr>
            <a:r>
              <a:rPr lang="it-IT" dirty="0"/>
              <a:t>Consumo di ossigeno disciolto</a:t>
            </a:r>
          </a:p>
        </p:txBody>
      </p:sp>
      <p:sp>
        <p:nvSpPr>
          <p:cNvPr id="4" name="Segnaposto contenuto 2"/>
          <p:cNvSpPr txBox="1">
            <a:spLocks/>
          </p:cNvSpPr>
          <p:nvPr/>
        </p:nvSpPr>
        <p:spPr>
          <a:xfrm>
            <a:off x="486677" y="1916832"/>
            <a:ext cx="8229600" cy="1080120"/>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it-IT" dirty="0"/>
              <a:t>Morte dei pesci</a:t>
            </a:r>
          </a:p>
          <a:p>
            <a:pPr marL="0" indent="0" algn="ctr">
              <a:buFont typeface="Arial" pitchFamily="34" charset="0"/>
              <a:buNone/>
            </a:pPr>
            <a:r>
              <a:rPr lang="it-IT" dirty="0"/>
              <a:t>Condizioni anaerobico settiche</a:t>
            </a:r>
          </a:p>
          <a:p>
            <a:pPr marL="0" indent="0" algn="ctr">
              <a:buFont typeface="Arial" pitchFamily="34" charset="0"/>
              <a:buNone/>
            </a:pPr>
            <a:r>
              <a:rPr lang="it-IT" dirty="0"/>
              <a:t>Sviluppo di cattivi odori</a:t>
            </a:r>
          </a:p>
        </p:txBody>
      </p:sp>
      <p:sp>
        <p:nvSpPr>
          <p:cNvPr id="5" name="Segnaposto contenuto 2"/>
          <p:cNvSpPr txBox="1">
            <a:spLocks/>
          </p:cNvSpPr>
          <p:nvPr/>
        </p:nvSpPr>
        <p:spPr>
          <a:xfrm>
            <a:off x="486677" y="3184376"/>
            <a:ext cx="8229600" cy="1728192"/>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t-IT" dirty="0"/>
              <a:t>Condizioni estetiche cattive (materiali galleggianti, oli grassi)</a:t>
            </a:r>
          </a:p>
          <a:p>
            <a:r>
              <a:rPr lang="it-IT" dirty="0"/>
              <a:t>Microrganismi (patogeni , batteri , virus) che possono compromettere gli usi ricreativi</a:t>
            </a:r>
          </a:p>
          <a:p>
            <a:r>
              <a:rPr lang="it-IT" dirty="0"/>
              <a:t>Metalli pesanti che in seguito a fenomeni di </a:t>
            </a:r>
            <a:r>
              <a:rPr lang="it-IT" dirty="0" err="1"/>
              <a:t>bioaccumulo</a:t>
            </a:r>
            <a:r>
              <a:rPr lang="it-IT" dirty="0"/>
              <a:t> danno vita a fenomeni mutageni, cancerogeni ecc.</a:t>
            </a:r>
          </a:p>
        </p:txBody>
      </p:sp>
      <p:sp>
        <p:nvSpPr>
          <p:cNvPr id="6" name="Segnaposto contenuto 2"/>
          <p:cNvSpPr txBox="1">
            <a:spLocks/>
          </p:cNvSpPr>
          <p:nvPr/>
        </p:nvSpPr>
        <p:spPr>
          <a:xfrm>
            <a:off x="457200" y="5805264"/>
            <a:ext cx="8229600" cy="6480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t-IT" dirty="0"/>
              <a:t>Impianti di depurazione</a:t>
            </a:r>
          </a:p>
        </p:txBody>
      </p:sp>
      <p:sp>
        <p:nvSpPr>
          <p:cNvPr id="7" name="Freccia in giù 6"/>
          <p:cNvSpPr/>
          <p:nvPr/>
        </p:nvSpPr>
        <p:spPr>
          <a:xfrm>
            <a:off x="4139952" y="4912568"/>
            <a:ext cx="360040" cy="5326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042260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pPr algn="l"/>
            <a:r>
              <a:rPr lang="it-IT" u="sng" dirty="0"/>
              <a:t>Laghi</a:t>
            </a:r>
            <a:r>
              <a:rPr lang="it-IT" dirty="0"/>
              <a:t>:</a:t>
            </a:r>
          </a:p>
        </p:txBody>
      </p:sp>
      <p:sp>
        <p:nvSpPr>
          <p:cNvPr id="3" name="Segnaposto contenuto 2"/>
          <p:cNvSpPr>
            <a:spLocks noGrp="1"/>
          </p:cNvSpPr>
          <p:nvPr>
            <p:ph idx="1"/>
          </p:nvPr>
        </p:nvSpPr>
        <p:spPr>
          <a:xfrm>
            <a:off x="1835696" y="1440756"/>
            <a:ext cx="8229600" cy="576064"/>
          </a:xfrm>
        </p:spPr>
        <p:txBody>
          <a:bodyPr>
            <a:normAutofit lnSpcReduction="10000"/>
          </a:bodyPr>
          <a:lstStyle/>
          <a:p>
            <a:pPr marL="0" indent="0">
              <a:buNone/>
            </a:pPr>
            <a:r>
              <a:rPr lang="it-IT" dirty="0"/>
              <a:t>Nutrienti (azoto e fosforo)</a:t>
            </a:r>
          </a:p>
        </p:txBody>
      </p:sp>
      <p:sp>
        <p:nvSpPr>
          <p:cNvPr id="4" name="Segnaposto contenuto 2"/>
          <p:cNvSpPr txBox="1">
            <a:spLocks/>
          </p:cNvSpPr>
          <p:nvPr/>
        </p:nvSpPr>
        <p:spPr>
          <a:xfrm>
            <a:off x="190394" y="2401676"/>
            <a:ext cx="4927715"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sz="2400" dirty="0"/>
              <a:t>Sviluppo enorme di alghe</a:t>
            </a:r>
          </a:p>
        </p:txBody>
      </p:sp>
      <p:sp>
        <p:nvSpPr>
          <p:cNvPr id="5" name="Segnaposto contenuto 2"/>
          <p:cNvSpPr txBox="1">
            <a:spLocks/>
          </p:cNvSpPr>
          <p:nvPr/>
        </p:nvSpPr>
        <p:spPr>
          <a:xfrm>
            <a:off x="4788024" y="2433025"/>
            <a:ext cx="4927715" cy="576064"/>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sz="2400" dirty="0"/>
              <a:t>Eutrofizzazione</a:t>
            </a:r>
          </a:p>
          <a:p>
            <a:pPr marL="0" indent="0">
              <a:buNone/>
            </a:pPr>
            <a:r>
              <a:rPr lang="it-IT" sz="2400" dirty="0"/>
              <a:t>(eccesso di sostanze organiche accumulate)</a:t>
            </a:r>
          </a:p>
        </p:txBody>
      </p:sp>
      <p:cxnSp>
        <p:nvCxnSpPr>
          <p:cNvPr id="7" name="Connettore 2 6"/>
          <p:cNvCxnSpPr/>
          <p:nvPr/>
        </p:nvCxnSpPr>
        <p:spPr>
          <a:xfrm flipH="1">
            <a:off x="2399622" y="1966085"/>
            <a:ext cx="576064" cy="324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4932040" y="1899107"/>
            <a:ext cx="64807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itolo 1"/>
          <p:cNvSpPr txBox="1">
            <a:spLocks/>
          </p:cNvSpPr>
          <p:nvPr/>
        </p:nvSpPr>
        <p:spPr>
          <a:xfrm>
            <a:off x="471909" y="857697"/>
            <a:ext cx="8229600" cy="56207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400" dirty="0"/>
              <a:t>…….oltre a quanto detto per i fiumi</a:t>
            </a:r>
          </a:p>
        </p:txBody>
      </p:sp>
      <p:sp>
        <p:nvSpPr>
          <p:cNvPr id="11" name="Titolo 1"/>
          <p:cNvSpPr txBox="1">
            <a:spLocks/>
          </p:cNvSpPr>
          <p:nvPr/>
        </p:nvSpPr>
        <p:spPr>
          <a:xfrm>
            <a:off x="320000" y="3174361"/>
            <a:ext cx="8229600" cy="562074"/>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b="1" u="sng" dirty="0"/>
              <a:t>Mare:</a:t>
            </a:r>
          </a:p>
        </p:txBody>
      </p:sp>
      <p:sp>
        <p:nvSpPr>
          <p:cNvPr id="12" name="Segnaposto contenuto 2"/>
          <p:cNvSpPr txBox="1">
            <a:spLocks/>
          </p:cNvSpPr>
          <p:nvPr/>
        </p:nvSpPr>
        <p:spPr>
          <a:xfrm>
            <a:off x="333493" y="3767784"/>
            <a:ext cx="8229600" cy="576064"/>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Batteri , virus, patogeni (problema per i bagnanti)</a:t>
            </a:r>
          </a:p>
        </p:txBody>
      </p:sp>
      <p:sp>
        <p:nvSpPr>
          <p:cNvPr id="13" name="Titolo 1"/>
          <p:cNvSpPr txBox="1">
            <a:spLocks/>
          </p:cNvSpPr>
          <p:nvPr/>
        </p:nvSpPr>
        <p:spPr>
          <a:xfrm>
            <a:off x="333493" y="4375197"/>
            <a:ext cx="8229600" cy="1997012"/>
          </a:xfrm>
          <a:prstGeom prst="rect">
            <a:avLst/>
          </a:prstGeom>
        </p:spPr>
        <p:txBody>
          <a:bodyPr vert="horz" lIns="91440" tIns="45720" rIns="91440" bIns="45720" rtlCol="0"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b="1" u="sng" dirty="0"/>
              <a:t>Falde sotterranee:</a:t>
            </a:r>
          </a:p>
          <a:p>
            <a:pPr algn="l"/>
            <a:r>
              <a:rPr lang="it-IT" dirty="0"/>
              <a:t>Perdite di fognature</a:t>
            </a:r>
          </a:p>
          <a:p>
            <a:pPr algn="l"/>
            <a:r>
              <a:rPr lang="it-IT" dirty="0"/>
              <a:t>Perdite da serbatoi interrati</a:t>
            </a:r>
          </a:p>
          <a:p>
            <a:pPr algn="l"/>
            <a:r>
              <a:rPr lang="it-IT" dirty="0"/>
              <a:t>Pozzi perdenti</a:t>
            </a:r>
          </a:p>
          <a:p>
            <a:pPr algn="l"/>
            <a:r>
              <a:rPr lang="it-IT" dirty="0"/>
              <a:t>Subirrigazione</a:t>
            </a:r>
          </a:p>
          <a:p>
            <a:pPr algn="l"/>
            <a:r>
              <a:rPr lang="it-IT" dirty="0"/>
              <a:t>Percolazione di terreni agricoli</a:t>
            </a:r>
          </a:p>
        </p:txBody>
      </p:sp>
    </p:spTree>
    <p:extLst>
      <p:ext uri="{BB962C8B-B14F-4D97-AF65-F5344CB8AC3E}">
        <p14:creationId xmlns:p14="http://schemas.microsoft.com/office/powerpoint/2010/main" xmlns="" val="2491265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87624" y="195681"/>
            <a:ext cx="6768752" cy="778098"/>
          </a:xfrm>
        </p:spPr>
        <p:txBody>
          <a:bodyPr/>
          <a:lstStyle/>
          <a:p>
            <a:r>
              <a:rPr lang="it-IT" dirty="0">
                <a:solidFill>
                  <a:srgbClr val="FF0000"/>
                </a:solidFill>
              </a:rPr>
              <a:t>Processi depurativi</a:t>
            </a:r>
          </a:p>
        </p:txBody>
      </p:sp>
      <p:sp>
        <p:nvSpPr>
          <p:cNvPr id="3" name="Segnaposto contenuto 2"/>
          <p:cNvSpPr>
            <a:spLocks noGrp="1"/>
          </p:cNvSpPr>
          <p:nvPr>
            <p:ph idx="1"/>
          </p:nvPr>
        </p:nvSpPr>
        <p:spPr>
          <a:xfrm>
            <a:off x="529208" y="1556792"/>
            <a:ext cx="1450504" cy="532656"/>
          </a:xfrm>
        </p:spPr>
        <p:txBody>
          <a:bodyPr>
            <a:normAutofit lnSpcReduction="10000"/>
          </a:bodyPr>
          <a:lstStyle/>
          <a:p>
            <a:pPr marL="0" indent="0">
              <a:buNone/>
            </a:pPr>
            <a:r>
              <a:rPr lang="it-IT" dirty="0"/>
              <a:t>Fisico</a:t>
            </a:r>
          </a:p>
        </p:txBody>
      </p:sp>
      <p:sp>
        <p:nvSpPr>
          <p:cNvPr id="4" name="Segnaposto contenuto 2"/>
          <p:cNvSpPr txBox="1">
            <a:spLocks/>
          </p:cNvSpPr>
          <p:nvPr/>
        </p:nvSpPr>
        <p:spPr>
          <a:xfrm>
            <a:off x="3275856" y="1628800"/>
            <a:ext cx="2016224" cy="532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Biologico</a:t>
            </a:r>
          </a:p>
        </p:txBody>
      </p:sp>
      <p:sp>
        <p:nvSpPr>
          <p:cNvPr id="5" name="Segnaposto contenuto 2"/>
          <p:cNvSpPr txBox="1">
            <a:spLocks/>
          </p:cNvSpPr>
          <p:nvPr/>
        </p:nvSpPr>
        <p:spPr>
          <a:xfrm>
            <a:off x="5940152" y="1582363"/>
            <a:ext cx="2016224" cy="532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Chimico</a:t>
            </a:r>
          </a:p>
        </p:txBody>
      </p:sp>
      <p:sp>
        <p:nvSpPr>
          <p:cNvPr id="6" name="Freccia in giù 5"/>
          <p:cNvSpPr/>
          <p:nvPr/>
        </p:nvSpPr>
        <p:spPr>
          <a:xfrm rot="2696028">
            <a:off x="1799692" y="931852"/>
            <a:ext cx="360040" cy="8104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in giù 6"/>
          <p:cNvSpPr/>
          <p:nvPr/>
        </p:nvSpPr>
        <p:spPr>
          <a:xfrm>
            <a:off x="3806719" y="931852"/>
            <a:ext cx="360040" cy="8104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giù 7"/>
          <p:cNvSpPr/>
          <p:nvPr/>
        </p:nvSpPr>
        <p:spPr>
          <a:xfrm rot="19481614">
            <a:off x="6084168" y="824045"/>
            <a:ext cx="360040" cy="8104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Segnaposto contenuto 2"/>
          <p:cNvSpPr txBox="1">
            <a:spLocks/>
          </p:cNvSpPr>
          <p:nvPr/>
        </p:nvSpPr>
        <p:spPr>
          <a:xfrm>
            <a:off x="383786" y="3819733"/>
            <a:ext cx="1152128" cy="53265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Fisico</a:t>
            </a:r>
          </a:p>
        </p:txBody>
      </p:sp>
      <p:sp>
        <p:nvSpPr>
          <p:cNvPr id="10" name="Freccia a destra 9"/>
          <p:cNvSpPr/>
          <p:nvPr/>
        </p:nvSpPr>
        <p:spPr>
          <a:xfrm rot="19655850">
            <a:off x="1496318" y="3383112"/>
            <a:ext cx="1712380" cy="19432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
        <p:nvSpPr>
          <p:cNvPr id="11" name="Segnaposto contenuto 2"/>
          <p:cNvSpPr txBox="1">
            <a:spLocks/>
          </p:cNvSpPr>
          <p:nvPr/>
        </p:nvSpPr>
        <p:spPr>
          <a:xfrm>
            <a:off x="3334068" y="2776295"/>
            <a:ext cx="1665382" cy="360040"/>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sz="2000" dirty="0"/>
              <a:t>Sedimentazione</a:t>
            </a:r>
          </a:p>
        </p:txBody>
      </p:sp>
      <p:sp>
        <p:nvSpPr>
          <p:cNvPr id="12" name="Freccia a destra 11"/>
          <p:cNvSpPr/>
          <p:nvPr/>
        </p:nvSpPr>
        <p:spPr>
          <a:xfrm rot="1755203">
            <a:off x="1625188" y="4427111"/>
            <a:ext cx="1712380" cy="19432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
        <p:nvSpPr>
          <p:cNvPr id="13" name="Segnaposto contenuto 2"/>
          <p:cNvSpPr txBox="1">
            <a:spLocks/>
          </p:cNvSpPr>
          <p:nvPr/>
        </p:nvSpPr>
        <p:spPr>
          <a:xfrm>
            <a:off x="3407660" y="4725144"/>
            <a:ext cx="1665382" cy="360040"/>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Adsorbimento</a:t>
            </a:r>
          </a:p>
        </p:txBody>
      </p:sp>
    </p:spTree>
    <p:extLst>
      <p:ext uri="{BB962C8B-B14F-4D97-AF65-F5344CB8AC3E}">
        <p14:creationId xmlns:p14="http://schemas.microsoft.com/office/powerpoint/2010/main" xmlns="" val="2157519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770611"/>
            <a:ext cx="2520280" cy="434026"/>
          </a:xfrm>
          <a:ln>
            <a:solidFill>
              <a:srgbClr val="0070C0"/>
            </a:solidFill>
          </a:ln>
        </p:spPr>
        <p:txBody>
          <a:bodyPr>
            <a:normAutofit fontScale="90000"/>
          </a:bodyPr>
          <a:lstStyle/>
          <a:p>
            <a:r>
              <a:rPr lang="it-IT" dirty="0"/>
              <a:t>biologico</a:t>
            </a:r>
          </a:p>
        </p:txBody>
      </p:sp>
      <p:sp>
        <p:nvSpPr>
          <p:cNvPr id="4" name="Titolo 1"/>
          <p:cNvSpPr txBox="1">
            <a:spLocks/>
          </p:cNvSpPr>
          <p:nvPr/>
        </p:nvSpPr>
        <p:spPr>
          <a:xfrm>
            <a:off x="3719175" y="278624"/>
            <a:ext cx="2520280" cy="638944"/>
          </a:xfrm>
          <a:prstGeom prst="rect">
            <a:avLst/>
          </a:prstGeom>
          <a:ln>
            <a:solidFill>
              <a:srgbClr val="92D050"/>
            </a:solidFill>
          </a:ln>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000" dirty="0"/>
              <a:t>Assorbimento</a:t>
            </a:r>
          </a:p>
        </p:txBody>
      </p:sp>
      <p:sp>
        <p:nvSpPr>
          <p:cNvPr id="5" name="Titolo 1"/>
          <p:cNvSpPr txBox="1">
            <a:spLocks/>
          </p:cNvSpPr>
          <p:nvPr/>
        </p:nvSpPr>
        <p:spPr>
          <a:xfrm>
            <a:off x="3743908" y="1144828"/>
            <a:ext cx="3240360" cy="638944"/>
          </a:xfrm>
          <a:prstGeom prst="rect">
            <a:avLst/>
          </a:prstGeom>
          <a:ln>
            <a:solidFill>
              <a:srgbClr val="92D050"/>
            </a:solidFill>
          </a:ln>
        </p:spPr>
        <p:txBody>
          <a:bodyPr vert="horz" lIns="91440" tIns="45720" rIns="91440" bIns="45720" rtlCol="0" anchor="ctr">
            <a:normAutofit fontScale="4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dirty="0"/>
              <a:t>Degradazione  per il metabolismo</a:t>
            </a:r>
          </a:p>
        </p:txBody>
      </p:sp>
      <p:sp>
        <p:nvSpPr>
          <p:cNvPr id="6" name="Titolo 1"/>
          <p:cNvSpPr txBox="1">
            <a:spLocks/>
          </p:cNvSpPr>
          <p:nvPr/>
        </p:nvSpPr>
        <p:spPr>
          <a:xfrm>
            <a:off x="755576" y="2420888"/>
            <a:ext cx="2520280" cy="504056"/>
          </a:xfrm>
          <a:prstGeom prst="rect">
            <a:avLst/>
          </a:prstGeom>
          <a:solidFill>
            <a:schemeClr val="accent2">
              <a:lumMod val="40000"/>
              <a:lumOff val="60000"/>
            </a:schemeClr>
          </a:solidFill>
          <a:ln>
            <a:solidFill>
              <a:srgbClr val="0070C0"/>
            </a:solidFill>
          </a:ln>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batteri</a:t>
            </a:r>
          </a:p>
        </p:txBody>
      </p:sp>
      <p:sp>
        <p:nvSpPr>
          <p:cNvPr id="7" name="Titolo 1"/>
          <p:cNvSpPr txBox="1">
            <a:spLocks/>
          </p:cNvSpPr>
          <p:nvPr/>
        </p:nvSpPr>
        <p:spPr>
          <a:xfrm>
            <a:off x="4515617" y="2418910"/>
            <a:ext cx="2520280" cy="504056"/>
          </a:xfrm>
          <a:prstGeom prst="rect">
            <a:avLst/>
          </a:prstGeom>
          <a:solidFill>
            <a:schemeClr val="accent5">
              <a:lumMod val="40000"/>
              <a:lumOff val="60000"/>
            </a:schemeClr>
          </a:solidFill>
          <a:ln>
            <a:solidFill>
              <a:srgbClr val="0070C0"/>
            </a:solidFill>
          </a:ln>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protozoi</a:t>
            </a:r>
          </a:p>
        </p:txBody>
      </p:sp>
      <p:sp>
        <p:nvSpPr>
          <p:cNvPr id="8" name="Titolo 1"/>
          <p:cNvSpPr txBox="1">
            <a:spLocks/>
          </p:cNvSpPr>
          <p:nvPr/>
        </p:nvSpPr>
        <p:spPr>
          <a:xfrm>
            <a:off x="755576" y="3140968"/>
            <a:ext cx="2520280" cy="504056"/>
          </a:xfrm>
          <a:prstGeom prst="rect">
            <a:avLst/>
          </a:prstGeom>
          <a:solidFill>
            <a:schemeClr val="accent2">
              <a:lumMod val="40000"/>
              <a:lumOff val="60000"/>
            </a:schemeClr>
          </a:solidFill>
          <a:ln>
            <a:solidFill>
              <a:srgbClr val="0070C0"/>
            </a:solidFill>
          </a:ln>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Assorbimento attraverso la membrana cellulare di sostanze in soluzione</a:t>
            </a:r>
          </a:p>
        </p:txBody>
      </p:sp>
      <p:sp>
        <p:nvSpPr>
          <p:cNvPr id="9" name="Titolo 1"/>
          <p:cNvSpPr txBox="1">
            <a:spLocks/>
          </p:cNvSpPr>
          <p:nvPr/>
        </p:nvSpPr>
        <p:spPr>
          <a:xfrm>
            <a:off x="774629" y="3834172"/>
            <a:ext cx="2520280" cy="504056"/>
          </a:xfrm>
          <a:prstGeom prst="rect">
            <a:avLst/>
          </a:prstGeom>
          <a:solidFill>
            <a:schemeClr val="accent2">
              <a:lumMod val="40000"/>
              <a:lumOff val="60000"/>
            </a:schemeClr>
          </a:solidFill>
          <a:ln>
            <a:solidFill>
              <a:srgbClr val="0070C0"/>
            </a:solidFill>
          </a:ln>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La dissoluzione di sostanze non disciolte avviene grazie ad enzimi extracellulari emessi  dalla cellula stessa</a:t>
            </a:r>
          </a:p>
        </p:txBody>
      </p:sp>
      <p:sp>
        <p:nvSpPr>
          <p:cNvPr id="10" name="Titolo 1"/>
          <p:cNvSpPr txBox="1">
            <a:spLocks/>
          </p:cNvSpPr>
          <p:nvPr/>
        </p:nvSpPr>
        <p:spPr>
          <a:xfrm>
            <a:off x="755576" y="4584247"/>
            <a:ext cx="2520280" cy="504056"/>
          </a:xfrm>
          <a:prstGeom prst="rect">
            <a:avLst/>
          </a:prstGeom>
          <a:solidFill>
            <a:schemeClr val="accent2">
              <a:lumMod val="40000"/>
              <a:lumOff val="60000"/>
            </a:schemeClr>
          </a:solidFill>
          <a:ln>
            <a:solidFill>
              <a:srgbClr val="0070C0"/>
            </a:solidFill>
          </a:ln>
        </p:spPr>
        <p:txBody>
          <a:bodyPr vert="horz" lIns="91440" tIns="45720" rIns="91440" bIns="45720" rtlCol="0"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Assorbimento anche di sostanze non biodegradabili </a:t>
            </a:r>
          </a:p>
        </p:txBody>
      </p:sp>
      <p:sp>
        <p:nvSpPr>
          <p:cNvPr id="11" name="Titolo 1"/>
          <p:cNvSpPr txBox="1">
            <a:spLocks/>
          </p:cNvSpPr>
          <p:nvPr/>
        </p:nvSpPr>
        <p:spPr>
          <a:xfrm>
            <a:off x="4515617" y="3159184"/>
            <a:ext cx="2520280" cy="504056"/>
          </a:xfrm>
          <a:prstGeom prst="rect">
            <a:avLst/>
          </a:prstGeom>
          <a:solidFill>
            <a:schemeClr val="accent5">
              <a:lumMod val="60000"/>
              <a:lumOff val="40000"/>
            </a:schemeClr>
          </a:solidFill>
          <a:ln>
            <a:solidFill>
              <a:srgbClr val="0070C0"/>
            </a:solidFill>
          </a:ln>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Riduzione di batteri e di sostanze corpuscolate dando vita ad acque decisamente limpide</a:t>
            </a:r>
          </a:p>
        </p:txBody>
      </p:sp>
      <p:sp>
        <p:nvSpPr>
          <p:cNvPr id="12" name="Titolo 1"/>
          <p:cNvSpPr txBox="1">
            <a:spLocks/>
          </p:cNvSpPr>
          <p:nvPr/>
        </p:nvSpPr>
        <p:spPr>
          <a:xfrm>
            <a:off x="5364088" y="4338228"/>
            <a:ext cx="2520280" cy="504056"/>
          </a:xfrm>
          <a:prstGeom prst="rect">
            <a:avLst/>
          </a:prstGeom>
          <a:solidFill>
            <a:schemeClr val="accent6">
              <a:lumMod val="60000"/>
              <a:lumOff val="40000"/>
            </a:schemeClr>
          </a:solidFill>
          <a:ln>
            <a:solidFill>
              <a:srgbClr val="0070C0"/>
            </a:solidFill>
          </a:ln>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rotiferi</a:t>
            </a:r>
          </a:p>
        </p:txBody>
      </p:sp>
      <p:sp>
        <p:nvSpPr>
          <p:cNvPr id="13" name="Titolo 1"/>
          <p:cNvSpPr txBox="1">
            <a:spLocks/>
          </p:cNvSpPr>
          <p:nvPr/>
        </p:nvSpPr>
        <p:spPr>
          <a:xfrm>
            <a:off x="5364088" y="5013216"/>
            <a:ext cx="2520280" cy="504056"/>
          </a:xfrm>
          <a:prstGeom prst="rect">
            <a:avLst/>
          </a:prstGeom>
          <a:solidFill>
            <a:schemeClr val="accent6">
              <a:lumMod val="60000"/>
              <a:lumOff val="40000"/>
            </a:schemeClr>
          </a:solidFill>
          <a:ln>
            <a:solidFill>
              <a:srgbClr val="0070C0"/>
            </a:solidFill>
          </a:ln>
        </p:spPr>
        <p:txBody>
          <a:bodyPr vert="horz" lIns="91440" tIns="45720" rIns="91440" bIns="45720" rtlCol="0" anchor="ctr">
            <a:normAutofit fontScale="3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Si nutrono di batteri e particelle solide</a:t>
            </a:r>
          </a:p>
        </p:txBody>
      </p:sp>
      <p:sp>
        <p:nvSpPr>
          <p:cNvPr id="14" name="Titolo 1"/>
          <p:cNvSpPr txBox="1">
            <a:spLocks/>
          </p:cNvSpPr>
          <p:nvPr/>
        </p:nvSpPr>
        <p:spPr>
          <a:xfrm>
            <a:off x="1403648" y="6095742"/>
            <a:ext cx="5760640" cy="504056"/>
          </a:xfrm>
          <a:prstGeom prst="rect">
            <a:avLst/>
          </a:prstGeom>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I processi di tipo biologico sono tutti fortemente influenzati dalla Temperatura</a:t>
            </a:r>
          </a:p>
        </p:txBody>
      </p:sp>
    </p:spTree>
    <p:extLst>
      <p:ext uri="{BB962C8B-B14F-4D97-AF65-F5344CB8AC3E}">
        <p14:creationId xmlns:p14="http://schemas.microsoft.com/office/powerpoint/2010/main" xmlns="" val="3552994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60648"/>
            <a:ext cx="8229600" cy="778098"/>
          </a:xfrm>
        </p:spPr>
        <p:txBody>
          <a:bodyPr/>
          <a:lstStyle/>
          <a:p>
            <a:r>
              <a:rPr lang="it-IT" dirty="0"/>
              <a:t>Processi biologici</a:t>
            </a:r>
          </a:p>
        </p:txBody>
      </p:sp>
      <p:sp>
        <p:nvSpPr>
          <p:cNvPr id="3" name="Segnaposto contenuto 2"/>
          <p:cNvSpPr>
            <a:spLocks noGrp="1"/>
          </p:cNvSpPr>
          <p:nvPr>
            <p:ph idx="1"/>
          </p:nvPr>
        </p:nvSpPr>
        <p:spPr>
          <a:xfrm>
            <a:off x="323528" y="1310353"/>
            <a:ext cx="3744416" cy="907329"/>
          </a:xfrm>
        </p:spPr>
        <p:txBody>
          <a:bodyPr>
            <a:normAutofit fontScale="77500" lnSpcReduction="20000"/>
          </a:bodyPr>
          <a:lstStyle/>
          <a:p>
            <a:pPr marL="0" indent="0">
              <a:buNone/>
            </a:pPr>
            <a:r>
              <a:rPr lang="it-IT" dirty="0"/>
              <a:t>AEROBICI (CO</a:t>
            </a:r>
            <a:r>
              <a:rPr lang="it-IT" sz="1700" dirty="0"/>
              <a:t>2</a:t>
            </a:r>
            <a:r>
              <a:rPr lang="it-IT" dirty="0"/>
              <a:t> – H</a:t>
            </a:r>
            <a:r>
              <a:rPr lang="it-IT" sz="1800" dirty="0"/>
              <a:t>2</a:t>
            </a:r>
            <a:r>
              <a:rPr lang="it-IT" dirty="0"/>
              <a:t>O)</a:t>
            </a:r>
          </a:p>
          <a:p>
            <a:pPr marL="0" indent="0">
              <a:buNone/>
            </a:pPr>
            <a:r>
              <a:rPr lang="it-IT" dirty="0"/>
              <a:t>Urea NH</a:t>
            </a:r>
            <a:r>
              <a:rPr lang="it-IT" sz="2100" dirty="0"/>
              <a:t>3</a:t>
            </a:r>
            <a:r>
              <a:rPr lang="it-IT" dirty="0"/>
              <a:t>        NO</a:t>
            </a:r>
            <a:r>
              <a:rPr lang="it-IT" sz="2100" dirty="0"/>
              <a:t>2</a:t>
            </a:r>
            <a:r>
              <a:rPr lang="it-IT" dirty="0"/>
              <a:t>         NO</a:t>
            </a:r>
            <a:r>
              <a:rPr lang="it-IT" sz="2100" dirty="0"/>
              <a:t>3</a:t>
            </a:r>
            <a:endParaRPr lang="it-IT" dirty="0"/>
          </a:p>
        </p:txBody>
      </p:sp>
      <p:sp>
        <p:nvSpPr>
          <p:cNvPr id="4" name="Segnaposto contenuto 2"/>
          <p:cNvSpPr txBox="1">
            <a:spLocks/>
          </p:cNvSpPr>
          <p:nvPr/>
        </p:nvSpPr>
        <p:spPr>
          <a:xfrm>
            <a:off x="5960447" y="1167147"/>
            <a:ext cx="2499985" cy="605669"/>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ANAEROBICI (CO2, CH4,H2)</a:t>
            </a:r>
          </a:p>
        </p:txBody>
      </p:sp>
      <p:sp>
        <p:nvSpPr>
          <p:cNvPr id="5" name="Freccia in giù 4"/>
          <p:cNvSpPr/>
          <p:nvPr/>
        </p:nvSpPr>
        <p:spPr>
          <a:xfrm>
            <a:off x="1259632" y="2370905"/>
            <a:ext cx="432048"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Segnaposto contenuto 2"/>
          <p:cNvSpPr txBox="1">
            <a:spLocks/>
          </p:cNvSpPr>
          <p:nvPr/>
        </p:nvSpPr>
        <p:spPr>
          <a:xfrm>
            <a:off x="539552" y="3460231"/>
            <a:ext cx="2170584" cy="256801"/>
          </a:xfrm>
          <a:prstGeom prst="rect">
            <a:avLst/>
          </a:prstGeom>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PRESENZA DI OSSIGENO LIBERO</a:t>
            </a:r>
          </a:p>
        </p:txBody>
      </p:sp>
      <p:sp>
        <p:nvSpPr>
          <p:cNvPr id="7" name="Segnaposto contenuto 2"/>
          <p:cNvSpPr txBox="1">
            <a:spLocks/>
          </p:cNvSpPr>
          <p:nvPr/>
        </p:nvSpPr>
        <p:spPr>
          <a:xfrm>
            <a:off x="513483" y="3908762"/>
            <a:ext cx="2170584" cy="256801"/>
          </a:xfrm>
          <a:prstGeom prst="rect">
            <a:avLst/>
          </a:prstGeom>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ASSENZA DI CATTIVI ODORI</a:t>
            </a:r>
          </a:p>
        </p:txBody>
      </p:sp>
      <p:sp>
        <p:nvSpPr>
          <p:cNvPr id="8" name="Segnaposto contenuto 2"/>
          <p:cNvSpPr txBox="1">
            <a:spLocks/>
          </p:cNvSpPr>
          <p:nvPr/>
        </p:nvSpPr>
        <p:spPr>
          <a:xfrm>
            <a:off x="5796136" y="2852936"/>
            <a:ext cx="2304256" cy="648072"/>
          </a:xfrm>
          <a:prstGeom prst="rect">
            <a:avLst/>
          </a:prstGeom>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I BATTERI SFRUTTANO  L’OSSIGENO LEGATO ALLE MOLECOLE DEI COMPOSTI ORGANICI E INORGANICI PRESENTI NEL MEZZO</a:t>
            </a:r>
          </a:p>
        </p:txBody>
      </p:sp>
      <p:sp>
        <p:nvSpPr>
          <p:cNvPr id="9" name="Freccia in giù 8"/>
          <p:cNvSpPr/>
          <p:nvPr/>
        </p:nvSpPr>
        <p:spPr>
          <a:xfrm>
            <a:off x="6718718" y="1788431"/>
            <a:ext cx="432048"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in giù 9"/>
          <p:cNvSpPr/>
          <p:nvPr/>
        </p:nvSpPr>
        <p:spPr>
          <a:xfrm rot="2072354">
            <a:off x="5583414" y="3448916"/>
            <a:ext cx="157707" cy="8227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egnaposto contenuto 2"/>
          <p:cNvSpPr txBox="1">
            <a:spLocks/>
          </p:cNvSpPr>
          <p:nvPr/>
        </p:nvSpPr>
        <p:spPr>
          <a:xfrm>
            <a:off x="4411891" y="4257092"/>
            <a:ext cx="2304256" cy="540060"/>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In condizioni di </a:t>
            </a:r>
            <a:r>
              <a:rPr lang="it-IT" dirty="0" err="1"/>
              <a:t>ph</a:t>
            </a:r>
            <a:r>
              <a:rPr lang="it-IT" dirty="0"/>
              <a:t> alcalino si parla di digestione</a:t>
            </a:r>
          </a:p>
        </p:txBody>
      </p:sp>
      <p:sp>
        <p:nvSpPr>
          <p:cNvPr id="12" name="Freccia in giù 11"/>
          <p:cNvSpPr/>
          <p:nvPr/>
        </p:nvSpPr>
        <p:spPr>
          <a:xfrm rot="19744498">
            <a:off x="7580502" y="3440202"/>
            <a:ext cx="157707" cy="8227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Segnaposto contenuto 2"/>
          <p:cNvSpPr txBox="1">
            <a:spLocks/>
          </p:cNvSpPr>
          <p:nvPr/>
        </p:nvSpPr>
        <p:spPr>
          <a:xfrm>
            <a:off x="6723541" y="4310112"/>
            <a:ext cx="2304256" cy="540060"/>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In condizioni di </a:t>
            </a:r>
            <a:r>
              <a:rPr lang="it-IT" dirty="0" err="1"/>
              <a:t>ph</a:t>
            </a:r>
            <a:r>
              <a:rPr lang="it-IT" dirty="0"/>
              <a:t> acido si parla di putrefazione</a:t>
            </a:r>
          </a:p>
        </p:txBody>
      </p:sp>
      <p:sp>
        <p:nvSpPr>
          <p:cNvPr id="14" name="Freccia in giù 13"/>
          <p:cNvSpPr/>
          <p:nvPr/>
        </p:nvSpPr>
        <p:spPr>
          <a:xfrm>
            <a:off x="7659355" y="4797152"/>
            <a:ext cx="153005" cy="5180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Segnaposto contenuto 2"/>
          <p:cNvSpPr txBox="1">
            <a:spLocks/>
          </p:cNvSpPr>
          <p:nvPr/>
        </p:nvSpPr>
        <p:spPr>
          <a:xfrm>
            <a:off x="6856286" y="5389246"/>
            <a:ext cx="2304256" cy="540060"/>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err="1"/>
              <a:t>Setticità</a:t>
            </a:r>
            <a:r>
              <a:rPr lang="it-IT" dirty="0"/>
              <a:t> e odori nauseabondi</a:t>
            </a:r>
          </a:p>
        </p:txBody>
      </p:sp>
      <p:cxnSp>
        <p:nvCxnSpPr>
          <p:cNvPr id="20" name="Connettore 2 19"/>
          <p:cNvCxnSpPr/>
          <p:nvPr/>
        </p:nvCxnSpPr>
        <p:spPr>
          <a:xfrm>
            <a:off x="1691680" y="1901625"/>
            <a:ext cx="3600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ttore 2 21"/>
          <p:cNvCxnSpPr/>
          <p:nvPr/>
        </p:nvCxnSpPr>
        <p:spPr>
          <a:xfrm>
            <a:off x="2843808" y="1901167"/>
            <a:ext cx="4423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11167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45026"/>
            <a:ext cx="8229600" cy="519678"/>
          </a:xfrm>
        </p:spPr>
        <p:txBody>
          <a:bodyPr>
            <a:normAutofit fontScale="90000"/>
          </a:bodyPr>
          <a:lstStyle/>
          <a:p>
            <a:r>
              <a:rPr lang="it-IT" dirty="0"/>
              <a:t>Processi: ….2 tipologie</a:t>
            </a:r>
          </a:p>
        </p:txBody>
      </p:sp>
      <p:sp>
        <p:nvSpPr>
          <p:cNvPr id="3" name="Segnaposto contenuto 2"/>
          <p:cNvSpPr>
            <a:spLocks noGrp="1"/>
          </p:cNvSpPr>
          <p:nvPr>
            <p:ph idx="1"/>
          </p:nvPr>
        </p:nvSpPr>
        <p:spPr>
          <a:xfrm>
            <a:off x="601216" y="866229"/>
            <a:ext cx="2746648" cy="460648"/>
          </a:xfrm>
          <a:ln>
            <a:solidFill>
              <a:srgbClr val="0070C0"/>
            </a:solidFill>
          </a:ln>
        </p:spPr>
        <p:txBody>
          <a:bodyPr>
            <a:normAutofit fontScale="85000" lnSpcReduction="20000"/>
          </a:bodyPr>
          <a:lstStyle/>
          <a:p>
            <a:pPr marL="0" indent="0">
              <a:buNone/>
            </a:pPr>
            <a:r>
              <a:rPr lang="it-IT" dirty="0"/>
              <a:t>Biomassa sospesa</a:t>
            </a:r>
          </a:p>
        </p:txBody>
      </p:sp>
      <p:sp>
        <p:nvSpPr>
          <p:cNvPr id="4" name="Segnaposto contenuto 2"/>
          <p:cNvSpPr txBox="1">
            <a:spLocks/>
          </p:cNvSpPr>
          <p:nvPr/>
        </p:nvSpPr>
        <p:spPr>
          <a:xfrm>
            <a:off x="5076056" y="836712"/>
            <a:ext cx="2746648" cy="460648"/>
          </a:xfrm>
          <a:prstGeom prst="rect">
            <a:avLst/>
          </a:prstGeom>
          <a:ln>
            <a:solidFill>
              <a:schemeClr val="accent6">
                <a:lumMod val="75000"/>
              </a:schemeClr>
            </a:solidFill>
          </a:ln>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Biomassa adesa</a:t>
            </a:r>
          </a:p>
        </p:txBody>
      </p:sp>
      <p:sp>
        <p:nvSpPr>
          <p:cNvPr id="5" name="Freccia in giù 4"/>
          <p:cNvSpPr/>
          <p:nvPr/>
        </p:nvSpPr>
        <p:spPr>
          <a:xfrm>
            <a:off x="1691680" y="1398884"/>
            <a:ext cx="432048" cy="11521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Segnaposto contenuto 2"/>
          <p:cNvSpPr txBox="1">
            <a:spLocks/>
          </p:cNvSpPr>
          <p:nvPr/>
        </p:nvSpPr>
        <p:spPr>
          <a:xfrm>
            <a:off x="750404" y="2623019"/>
            <a:ext cx="2885492" cy="2448273"/>
          </a:xfrm>
          <a:prstGeom prst="rect">
            <a:avLst/>
          </a:prstGeom>
          <a:ln w="38100">
            <a:solidFill>
              <a:schemeClr val="tx2">
                <a:lumMod val="60000"/>
                <a:lumOff val="4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t-IT" dirty="0"/>
              <a:t>FBC</a:t>
            </a:r>
          </a:p>
          <a:p>
            <a:r>
              <a:rPr lang="it-IT" dirty="0"/>
              <a:t>FOT</a:t>
            </a:r>
          </a:p>
          <a:p>
            <a:pPr>
              <a:buNone/>
            </a:pPr>
            <a:endParaRPr lang="it-IT" dirty="0"/>
          </a:p>
          <a:p>
            <a:pPr>
              <a:buNone/>
            </a:pPr>
            <a:endParaRPr lang="it-IT" dirty="0"/>
          </a:p>
        </p:txBody>
      </p:sp>
      <p:sp>
        <p:nvSpPr>
          <p:cNvPr id="7" name="Segnaposto contenuto 2"/>
          <p:cNvSpPr txBox="1">
            <a:spLocks/>
          </p:cNvSpPr>
          <p:nvPr/>
        </p:nvSpPr>
        <p:spPr>
          <a:xfrm>
            <a:off x="5076056" y="2623018"/>
            <a:ext cx="3240360" cy="3326262"/>
          </a:xfrm>
          <a:prstGeom prst="rect">
            <a:avLst/>
          </a:prstGeom>
          <a:ln w="38100">
            <a:solidFill>
              <a:schemeClr val="accent6">
                <a:lumMod val="75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t-IT" dirty="0"/>
              <a:t>FAN</a:t>
            </a:r>
          </a:p>
          <a:p>
            <a:r>
              <a:rPr lang="it-IT" dirty="0"/>
              <a:t>FAN ERU</a:t>
            </a:r>
          </a:p>
          <a:p>
            <a:r>
              <a:rPr lang="it-IT" dirty="0"/>
              <a:t>FPAI SUPERIOR</a:t>
            </a:r>
          </a:p>
          <a:p>
            <a:r>
              <a:rPr lang="it-IT" dirty="0"/>
              <a:t>FPAI</a:t>
            </a:r>
          </a:p>
          <a:p>
            <a:r>
              <a:rPr lang="it-IT" dirty="0"/>
              <a:t>FAE</a:t>
            </a:r>
          </a:p>
        </p:txBody>
      </p:sp>
      <p:sp>
        <p:nvSpPr>
          <p:cNvPr id="8" name="Freccia in giù 7"/>
          <p:cNvSpPr/>
          <p:nvPr/>
        </p:nvSpPr>
        <p:spPr>
          <a:xfrm>
            <a:off x="6009066" y="1329906"/>
            <a:ext cx="432048" cy="115212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51253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Processi di tipo chimico</a:t>
            </a:r>
          </a:p>
        </p:txBody>
      </p:sp>
      <p:sp>
        <p:nvSpPr>
          <p:cNvPr id="3" name="Segnaposto contenuto 2"/>
          <p:cNvSpPr>
            <a:spLocks noGrp="1"/>
          </p:cNvSpPr>
          <p:nvPr>
            <p:ph idx="1"/>
          </p:nvPr>
        </p:nvSpPr>
        <p:spPr>
          <a:xfrm>
            <a:off x="899592" y="1417638"/>
            <a:ext cx="2170584" cy="532655"/>
          </a:xfrm>
        </p:spPr>
        <p:txBody>
          <a:bodyPr>
            <a:normAutofit lnSpcReduction="10000"/>
          </a:bodyPr>
          <a:lstStyle/>
          <a:p>
            <a:pPr marL="0" indent="0">
              <a:buNone/>
            </a:pPr>
            <a:r>
              <a:rPr lang="it-IT" dirty="0"/>
              <a:t>Ossidazione</a:t>
            </a:r>
          </a:p>
        </p:txBody>
      </p:sp>
      <p:sp>
        <p:nvSpPr>
          <p:cNvPr id="4" name="Segnaposto contenuto 2"/>
          <p:cNvSpPr txBox="1">
            <a:spLocks/>
          </p:cNvSpPr>
          <p:nvPr/>
        </p:nvSpPr>
        <p:spPr>
          <a:xfrm>
            <a:off x="896523" y="2027983"/>
            <a:ext cx="2170584" cy="824953"/>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Acqua ossigenata</a:t>
            </a:r>
          </a:p>
          <a:p>
            <a:pPr marL="0" indent="0">
              <a:buFont typeface="Arial" pitchFamily="34" charset="0"/>
              <a:buNone/>
            </a:pPr>
            <a:r>
              <a:rPr lang="it-IT" dirty="0"/>
              <a:t>Ozono</a:t>
            </a:r>
          </a:p>
          <a:p>
            <a:pPr marL="0" indent="0">
              <a:buFont typeface="Arial" pitchFamily="34" charset="0"/>
              <a:buNone/>
            </a:pPr>
            <a:r>
              <a:rPr lang="it-IT" dirty="0"/>
              <a:t>Cloro</a:t>
            </a:r>
          </a:p>
        </p:txBody>
      </p:sp>
      <p:sp>
        <p:nvSpPr>
          <p:cNvPr id="5" name="Segnaposto contenuto 2"/>
          <p:cNvSpPr txBox="1">
            <a:spLocks/>
          </p:cNvSpPr>
          <p:nvPr/>
        </p:nvSpPr>
        <p:spPr>
          <a:xfrm>
            <a:off x="929448" y="2941030"/>
            <a:ext cx="2994480" cy="1352066"/>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Per la piccola impiantistica: cloro</a:t>
            </a:r>
          </a:p>
        </p:txBody>
      </p:sp>
      <p:sp>
        <p:nvSpPr>
          <p:cNvPr id="6" name="Segnaposto contenuto 2"/>
          <p:cNvSpPr txBox="1">
            <a:spLocks/>
          </p:cNvSpPr>
          <p:nvPr/>
        </p:nvSpPr>
        <p:spPr>
          <a:xfrm>
            <a:off x="3486708" y="1380351"/>
            <a:ext cx="2170584" cy="532655"/>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Coagulazione</a:t>
            </a:r>
          </a:p>
        </p:txBody>
      </p:sp>
      <p:sp>
        <p:nvSpPr>
          <p:cNvPr id="7" name="Rettangolo 6"/>
          <p:cNvSpPr/>
          <p:nvPr/>
        </p:nvSpPr>
        <p:spPr>
          <a:xfrm>
            <a:off x="827584" y="1340768"/>
            <a:ext cx="2448272" cy="30963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3377720" y="1340768"/>
            <a:ext cx="2448272" cy="309634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Segnaposto contenuto 2"/>
          <p:cNvSpPr txBox="1">
            <a:spLocks/>
          </p:cNvSpPr>
          <p:nvPr/>
        </p:nvSpPr>
        <p:spPr>
          <a:xfrm>
            <a:off x="3486708" y="1851844"/>
            <a:ext cx="2170584" cy="19371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sz="1600" dirty="0"/>
              <a:t>Neutralizzazione delle cariche elettriche di segno opposto</a:t>
            </a:r>
          </a:p>
          <a:p>
            <a:pPr marL="0" indent="0">
              <a:buFont typeface="Arial" pitchFamily="34" charset="0"/>
              <a:buNone/>
            </a:pPr>
            <a:r>
              <a:rPr lang="it-IT" sz="1600" dirty="0"/>
              <a:t>Le particelle possono così aggregarsi e successivamente sedimentare</a:t>
            </a:r>
          </a:p>
        </p:txBody>
      </p:sp>
      <p:sp>
        <p:nvSpPr>
          <p:cNvPr id="10" name="Rettangolo 9"/>
          <p:cNvSpPr/>
          <p:nvPr/>
        </p:nvSpPr>
        <p:spPr>
          <a:xfrm>
            <a:off x="6032260" y="1340768"/>
            <a:ext cx="2448272" cy="3096344"/>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egnaposto contenuto 2"/>
          <p:cNvSpPr txBox="1">
            <a:spLocks/>
          </p:cNvSpPr>
          <p:nvPr/>
        </p:nvSpPr>
        <p:spPr>
          <a:xfrm>
            <a:off x="6037482" y="1427066"/>
            <a:ext cx="2170584" cy="532655"/>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Precipitazione</a:t>
            </a:r>
          </a:p>
        </p:txBody>
      </p:sp>
      <p:sp>
        <p:nvSpPr>
          <p:cNvPr id="12" name="Segnaposto contenuto 2"/>
          <p:cNvSpPr txBox="1">
            <a:spLocks/>
          </p:cNvSpPr>
          <p:nvPr/>
        </p:nvSpPr>
        <p:spPr>
          <a:xfrm>
            <a:off x="6058803" y="1913006"/>
            <a:ext cx="2170584" cy="532655"/>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Abbattimento del fosforo</a:t>
            </a:r>
          </a:p>
        </p:txBody>
      </p:sp>
      <p:sp>
        <p:nvSpPr>
          <p:cNvPr id="13" name="Segnaposto contenuto 2"/>
          <p:cNvSpPr txBox="1">
            <a:spLocks/>
          </p:cNvSpPr>
          <p:nvPr/>
        </p:nvSpPr>
        <p:spPr>
          <a:xfrm>
            <a:off x="6084168" y="2492896"/>
            <a:ext cx="2170584" cy="1048680"/>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t-IT" dirty="0"/>
              <a:t>Aggiunta di ioni diminuisce la solubilità di certe sostanze che tendono così a precipitare</a:t>
            </a:r>
          </a:p>
        </p:txBody>
      </p:sp>
    </p:spTree>
    <p:extLst>
      <p:ext uri="{BB962C8B-B14F-4D97-AF65-F5344CB8AC3E}">
        <p14:creationId xmlns:p14="http://schemas.microsoft.com/office/powerpoint/2010/main" xmlns="" val="2284608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457200" y="404813"/>
            <a:ext cx="8229600" cy="706437"/>
          </a:xfrm>
        </p:spPr>
        <p:txBody>
          <a:bodyPr/>
          <a:lstStyle/>
          <a:p>
            <a:pPr eaLnBrk="1" hangingPunct="1"/>
            <a:r>
              <a:rPr lang="it-IT" sz="2000" b="1"/>
              <a:t>Decreto Legislativo 3 aprile 2006, n. 152 </a:t>
            </a:r>
            <a:br>
              <a:rPr lang="it-IT" sz="2000" b="1"/>
            </a:br>
            <a:r>
              <a:rPr lang="it-IT" sz="2000" b="1"/>
              <a:t>"Norme in materia ambientale"</a:t>
            </a:r>
          </a:p>
        </p:txBody>
      </p:sp>
      <p:sp>
        <p:nvSpPr>
          <p:cNvPr id="5" name="Segnaposto contenuto 2"/>
          <p:cNvSpPr txBox="1">
            <a:spLocks/>
          </p:cNvSpPr>
          <p:nvPr/>
        </p:nvSpPr>
        <p:spPr bwMode="auto">
          <a:xfrm>
            <a:off x="4572000" y="1419225"/>
            <a:ext cx="4464050" cy="4746625"/>
          </a:xfrm>
          <a:prstGeom prst="rect">
            <a:avLst/>
          </a:prstGeom>
          <a:noFill/>
          <a:ln w="9525">
            <a:noFill/>
            <a:miter lim="800000"/>
            <a:headEnd/>
            <a:tailEnd/>
          </a:ln>
          <a:effectLst/>
        </p:spPr>
        <p:txBody>
          <a:bodyPr/>
          <a:lstStyle/>
          <a:p>
            <a:pPr marL="342900" indent="-342900" algn="ctr">
              <a:spcBef>
                <a:spcPct val="20000"/>
              </a:spcBef>
              <a:defRPr/>
            </a:pPr>
            <a:r>
              <a:rPr lang="it-IT" b="1" u="sng" kern="0" dirty="0">
                <a:latin typeface="+mn-lt"/>
              </a:rPr>
              <a:t>A</a:t>
            </a:r>
            <a:r>
              <a:rPr lang="it-IT" b="1" u="sng" kern="0" dirty="0" err="1">
                <a:latin typeface="+mn-lt"/>
              </a:rPr>
              <a:t>cque</a:t>
            </a:r>
            <a:r>
              <a:rPr lang="it-IT" b="1" u="sng" kern="0" dirty="0">
                <a:latin typeface="+mn-lt"/>
              </a:rPr>
              <a:t> meteoriche di dilavamento</a:t>
            </a:r>
          </a:p>
          <a:p>
            <a:pPr algn="ctr">
              <a:defRPr/>
            </a:pPr>
            <a:r>
              <a:rPr lang="it-IT" kern="0" dirty="0">
                <a:latin typeface="+mn-lt"/>
              </a:rPr>
              <a:t>D.L.vo 152/2006 ART. 113</a:t>
            </a:r>
            <a:r>
              <a:rPr lang="it-IT" sz="1200" dirty="0"/>
              <a:t> </a:t>
            </a:r>
            <a:br>
              <a:rPr lang="it-IT" sz="1200" dirty="0"/>
            </a:br>
            <a:r>
              <a:rPr lang="it-IT" sz="1200" dirty="0"/>
              <a:t>(acque meteoriche di dilavamento e acque di prima pioggia)</a:t>
            </a:r>
          </a:p>
          <a:p>
            <a:pPr algn="just">
              <a:defRPr/>
            </a:pPr>
            <a:r>
              <a:rPr lang="it-IT" sz="1200" dirty="0"/>
              <a:t>1. Ai fini della prevenzione di rischi idraulici ed ambientali, </a:t>
            </a:r>
            <a:r>
              <a:rPr lang="it-IT" sz="1200" b="1" dirty="0"/>
              <a:t>le regioni</a:t>
            </a:r>
            <a:r>
              <a:rPr lang="it-IT" sz="1200" dirty="0"/>
              <a:t>, previo parere del Ministero dell'ambiente e della tutela del territorio, </a:t>
            </a:r>
            <a:r>
              <a:rPr lang="it-IT" sz="1200" b="1" dirty="0"/>
              <a:t>disciplinano e attuano:</a:t>
            </a:r>
          </a:p>
          <a:p>
            <a:pPr algn="just">
              <a:defRPr/>
            </a:pPr>
            <a:r>
              <a:rPr lang="it-IT" sz="1200" dirty="0"/>
              <a:t>a) </a:t>
            </a:r>
            <a:r>
              <a:rPr lang="it-IT" sz="1200" b="1" dirty="0"/>
              <a:t>le forme di controllo degli scarichi</a:t>
            </a:r>
            <a:r>
              <a:rPr lang="it-IT" sz="1200" dirty="0"/>
              <a:t> di acque meteoriche di dilavamento provenienti da reti fognarie separate;</a:t>
            </a:r>
          </a:p>
          <a:p>
            <a:pPr algn="just">
              <a:defRPr/>
            </a:pPr>
            <a:r>
              <a:rPr lang="it-IT" sz="1200" dirty="0"/>
              <a:t>b) </a:t>
            </a:r>
            <a:r>
              <a:rPr lang="it-IT" sz="1200" b="1" dirty="0"/>
              <a:t>i casi in cui può essere richiesto che le immissioni delle acque meteoriche di dilavamento</a:t>
            </a:r>
            <a:r>
              <a:rPr lang="it-IT" sz="1200" dirty="0"/>
              <a:t>, effettuate tramite altre condotte separate, </a:t>
            </a:r>
            <a:r>
              <a:rPr lang="it-IT" sz="1200" b="1" dirty="0"/>
              <a:t>siano sottoposte a particolari prescrizioni</a:t>
            </a:r>
            <a:r>
              <a:rPr lang="it-IT" sz="1200" dirty="0"/>
              <a:t>, ivi compresa l'eventuale autorizzazione.</a:t>
            </a:r>
          </a:p>
          <a:p>
            <a:pPr algn="just">
              <a:defRPr/>
            </a:pPr>
            <a:r>
              <a:rPr lang="it-IT" sz="1200" dirty="0"/>
              <a:t>2. Le acque meteoriche non disciplinate ai sensi del comma 1 non sono soggette a vincoli o prescrizioni derivanti dalla parte terza del presente decreto.</a:t>
            </a:r>
          </a:p>
          <a:p>
            <a:pPr algn="just">
              <a:defRPr/>
            </a:pPr>
            <a:r>
              <a:rPr lang="it-IT" sz="1200" dirty="0"/>
              <a:t>3. </a:t>
            </a:r>
            <a:r>
              <a:rPr lang="it-IT" sz="1200" b="1" dirty="0"/>
              <a:t>Le regioni disciplinano </a:t>
            </a:r>
            <a:r>
              <a:rPr lang="it-IT" sz="1200" dirty="0"/>
              <a:t>altresì i casi in cui può essere richiesto </a:t>
            </a:r>
            <a:r>
              <a:rPr lang="it-IT" sz="1200" b="1" dirty="0"/>
              <a:t>che le acque di prima pioggia e di lavaggio delle aree esterne siano </a:t>
            </a:r>
            <a:r>
              <a:rPr lang="it-IT" sz="1200" dirty="0"/>
              <a:t>convogliate e opportunamente </a:t>
            </a:r>
            <a:r>
              <a:rPr lang="it-IT" sz="1200" b="1" dirty="0"/>
              <a:t>trattate in impianti di depurazione</a:t>
            </a:r>
            <a:r>
              <a:rPr lang="it-IT" sz="1200" dirty="0"/>
              <a:t> per particolari condizioni nelle quali, </a:t>
            </a:r>
            <a:r>
              <a:rPr lang="it-IT" sz="1200" b="1" dirty="0"/>
              <a:t>in relazione alle attività svolte</a:t>
            </a:r>
            <a:r>
              <a:rPr lang="it-IT" sz="1200" dirty="0"/>
              <a:t>, vi sia il rischio di dilavamento da superfici impermeabili scoperte di sostanze pericolose o di sostanze che creano pregiudizio per il raggiungimento degli obiettivi di qualità dei corpi idrici.</a:t>
            </a:r>
          </a:p>
          <a:p>
            <a:pPr algn="just">
              <a:defRPr/>
            </a:pPr>
            <a:r>
              <a:rPr lang="it-IT" sz="1200" dirty="0"/>
              <a:t>4. E' comunque vietato lo scarico o l'immissione diretta di acque meteoriche nelle acque sotterranee.</a:t>
            </a:r>
          </a:p>
          <a:p>
            <a:pPr marL="342900" indent="-342900">
              <a:spcBef>
                <a:spcPct val="20000"/>
              </a:spcBef>
              <a:defRPr/>
            </a:pPr>
            <a:endParaRPr lang="it-IT" sz="1400" kern="0" dirty="0">
              <a:latin typeface="+mn-lt"/>
            </a:endParaRPr>
          </a:p>
          <a:p>
            <a:pPr marL="342900" indent="-342900">
              <a:spcBef>
                <a:spcPct val="20000"/>
              </a:spcBef>
              <a:defRPr/>
            </a:pPr>
            <a:endParaRPr lang="it-IT" sz="1400" kern="0" dirty="0">
              <a:latin typeface="+mn-lt"/>
            </a:endParaRPr>
          </a:p>
        </p:txBody>
      </p:sp>
      <p:sp>
        <p:nvSpPr>
          <p:cNvPr id="6" name="Segnaposto contenuto 2"/>
          <p:cNvSpPr txBox="1">
            <a:spLocks/>
          </p:cNvSpPr>
          <p:nvPr/>
        </p:nvSpPr>
        <p:spPr bwMode="auto">
          <a:xfrm>
            <a:off x="107950" y="1412875"/>
            <a:ext cx="4464050" cy="4752975"/>
          </a:xfrm>
          <a:prstGeom prst="rect">
            <a:avLst/>
          </a:prstGeom>
          <a:noFill/>
          <a:ln w="9525">
            <a:noFill/>
            <a:miter lim="800000"/>
            <a:headEnd/>
            <a:tailEnd/>
          </a:ln>
          <a:effectLst/>
        </p:spPr>
        <p:txBody>
          <a:bodyPr/>
          <a:lstStyle/>
          <a:p>
            <a:pPr marL="342900" indent="-342900" algn="ctr">
              <a:spcBef>
                <a:spcPct val="20000"/>
              </a:spcBef>
              <a:defRPr/>
            </a:pPr>
            <a:r>
              <a:rPr lang="it-IT" b="1" u="sng" kern="0" dirty="0">
                <a:latin typeface="+mn-lt"/>
              </a:rPr>
              <a:t>Acque reflue domestiche</a:t>
            </a:r>
          </a:p>
          <a:p>
            <a:pPr algn="ctr">
              <a:defRPr/>
            </a:pPr>
            <a:r>
              <a:rPr lang="it-IT" dirty="0"/>
              <a:t>D.L.vo 152/2006</a:t>
            </a:r>
            <a:r>
              <a:rPr lang="it-IT" kern="0" dirty="0">
                <a:latin typeface="+mn-lt"/>
              </a:rPr>
              <a:t> ART. 100</a:t>
            </a:r>
            <a:r>
              <a:rPr lang="it-IT" sz="1200" dirty="0"/>
              <a:t> </a:t>
            </a:r>
            <a:br>
              <a:rPr lang="it-IT" sz="1200" dirty="0"/>
            </a:br>
            <a:r>
              <a:rPr lang="it-IT" sz="1200" dirty="0"/>
              <a:t>(reti fognarie)</a:t>
            </a:r>
          </a:p>
          <a:p>
            <a:pPr algn="just">
              <a:defRPr/>
            </a:pPr>
            <a:r>
              <a:rPr lang="it-IT" sz="1200" dirty="0"/>
              <a:t>1. Gli agglomerati con un numero di abitanti equivalenti superiore a 2.000 devono essere provvisti di reti fognarie per le acque reflue urbane.</a:t>
            </a:r>
          </a:p>
          <a:p>
            <a:pPr algn="just">
              <a:defRPr/>
            </a:pPr>
            <a:r>
              <a:rPr lang="it-IT" sz="1200" dirty="0"/>
              <a:t>2. La progettazione, la costruzione e la manutenzione delle reti fognarie si effettuano adottando le migliori tecniche disponibili e che comportino costi economicamente ammissibili, tenendo conto, in particolare:</a:t>
            </a:r>
          </a:p>
          <a:p>
            <a:pPr algn="just">
              <a:defRPr/>
            </a:pPr>
            <a:r>
              <a:rPr lang="it-IT" sz="1200" dirty="0"/>
              <a:t>a) della portata media, del volume annuo e delle caratteristiche delle acque reflue urbane;</a:t>
            </a:r>
          </a:p>
          <a:p>
            <a:pPr algn="just">
              <a:defRPr/>
            </a:pPr>
            <a:r>
              <a:rPr lang="it-IT" sz="1200" dirty="0"/>
              <a:t>b) della prevenzione di eventuali fenomeni di rigurgito che comportino la fuoriuscita delle acque reflue dalle sezioni fognarie;</a:t>
            </a:r>
          </a:p>
          <a:p>
            <a:pPr algn="just">
              <a:defRPr/>
            </a:pPr>
            <a:r>
              <a:rPr lang="it-IT" sz="1200" dirty="0"/>
              <a:t>c) della limitazione dell'inquinamento dei ricettori, causato da tracimazioni originate da particolari eventi meteorici.</a:t>
            </a:r>
          </a:p>
          <a:p>
            <a:pPr algn="just">
              <a:defRPr/>
            </a:pPr>
            <a:r>
              <a:rPr lang="it-IT" sz="1200" dirty="0"/>
              <a:t>3. </a:t>
            </a:r>
            <a:r>
              <a:rPr lang="it-IT" sz="1200" b="1" dirty="0"/>
              <a:t>Per insediamenti, installazioni o edifici isolati che producono acque reflue domestiche, le regioni individuano sistemi individuali o altri sistemi pubblici o privati adeguati che raggiungano lo stesso livello di protezione ambientale</a:t>
            </a:r>
            <a:r>
              <a:rPr lang="it-IT" sz="1200" dirty="0"/>
              <a:t>, indicando i tempi di adeguamento degli scarichi a detti sistemi.</a:t>
            </a:r>
          </a:p>
          <a:p>
            <a:pPr marL="342900" indent="-342900" algn="just">
              <a:spcBef>
                <a:spcPct val="20000"/>
              </a:spcBef>
              <a:defRPr/>
            </a:pPr>
            <a:endParaRPr lang="it-IT" sz="1400" kern="0" dirty="0">
              <a:latin typeface="+mn-lt"/>
            </a:endParaRPr>
          </a:p>
          <a:p>
            <a:pPr marL="342900" indent="-342900" algn="just">
              <a:spcBef>
                <a:spcPct val="20000"/>
              </a:spcBef>
              <a:defRPr/>
            </a:pPr>
            <a:endParaRPr lang="it-IT" sz="1400" kern="0" dirty="0">
              <a:latin typeface="+mn-lt"/>
            </a:endParaRPr>
          </a:p>
        </p:txBody>
      </p:sp>
      <p:sp>
        <p:nvSpPr>
          <p:cNvPr id="8" name="Titolo 1"/>
          <p:cNvSpPr txBox="1">
            <a:spLocks/>
          </p:cNvSpPr>
          <p:nvPr/>
        </p:nvSpPr>
        <p:spPr bwMode="auto">
          <a:xfrm>
            <a:off x="179388" y="130175"/>
            <a:ext cx="8785225" cy="346075"/>
          </a:xfrm>
          <a:prstGeom prst="rect">
            <a:avLst/>
          </a:prstGeom>
          <a:noFill/>
          <a:ln w="9525">
            <a:noFill/>
            <a:miter lim="800000"/>
            <a:headEnd/>
            <a:tailEnd/>
          </a:ln>
          <a:effectLst/>
        </p:spPr>
        <p:txBody>
          <a:bodyPr anchor="ctr"/>
          <a:lstStyle/>
          <a:p>
            <a:pPr algn="ctr">
              <a:defRPr/>
            </a:pPr>
            <a:r>
              <a:rPr lang="it-IT" sz="2000" dirty="0"/>
              <a:t>La difesa del suolo e la tutela delle acque dall'inquinamento è </a:t>
            </a:r>
            <a:r>
              <a:rPr lang="it-IT" sz="2000" dirty="0" err="1"/>
              <a:t>normato</a:t>
            </a:r>
            <a:r>
              <a:rPr lang="it-IT" sz="2000" dirty="0"/>
              <a:t> da:</a:t>
            </a:r>
            <a:endParaRPr lang="it-IT" sz="2000" b="1" kern="0" dirty="0">
              <a:solidFill>
                <a:schemeClr val="tx2"/>
              </a:solidFill>
              <a:latin typeface="+mj-lt"/>
              <a:ea typeface="+mj-ea"/>
              <a:cs typeface="+mj-cs"/>
            </a:endParaRPr>
          </a:p>
        </p:txBody>
      </p:sp>
      <p:sp>
        <p:nvSpPr>
          <p:cNvPr id="18438" name="Segnaposto contenuto 2"/>
          <p:cNvSpPr txBox="1">
            <a:spLocks/>
          </p:cNvSpPr>
          <p:nvPr/>
        </p:nvSpPr>
        <p:spPr bwMode="auto">
          <a:xfrm>
            <a:off x="358775" y="6281738"/>
            <a:ext cx="8785225" cy="576262"/>
          </a:xfrm>
          <a:prstGeom prst="rect">
            <a:avLst/>
          </a:prstGeom>
          <a:noFill/>
          <a:ln w="9525">
            <a:noFill/>
            <a:miter lim="800000"/>
            <a:headEnd/>
            <a:tailEnd/>
          </a:ln>
        </p:spPr>
        <p:txBody>
          <a:bodyPr/>
          <a:lstStyle/>
          <a:p>
            <a:pPr marL="342900" indent="-342900">
              <a:spcBef>
                <a:spcPct val="20000"/>
              </a:spcBef>
            </a:pPr>
            <a:r>
              <a:rPr lang="it-IT" sz="1400" b="1"/>
              <a:t>Come sopra evidenziato, per quanto riguarda il campo di nostro interesse, la normativa nazionale rimanda alle singole regioni che adottano i PTA (Piano di Tutela delle Acque) regionali.</a:t>
            </a:r>
          </a:p>
        </p:txBody>
      </p:sp>
      <p:sp>
        <p:nvSpPr>
          <p:cNvPr id="11" name="Titolo 1"/>
          <p:cNvSpPr txBox="1">
            <a:spLocks/>
          </p:cNvSpPr>
          <p:nvPr/>
        </p:nvSpPr>
        <p:spPr bwMode="auto">
          <a:xfrm>
            <a:off x="457200" y="995363"/>
            <a:ext cx="8229600" cy="417512"/>
          </a:xfrm>
          <a:prstGeom prst="rect">
            <a:avLst/>
          </a:prstGeom>
          <a:noFill/>
          <a:ln w="9525">
            <a:noFill/>
            <a:miter lim="800000"/>
            <a:headEnd/>
            <a:tailEnd/>
          </a:ln>
          <a:effectLst/>
        </p:spPr>
        <p:txBody>
          <a:bodyPr anchor="ctr"/>
          <a:lstStyle/>
          <a:p>
            <a:pPr algn="ctr">
              <a:defRPr/>
            </a:pPr>
            <a:r>
              <a:rPr lang="it-IT" sz="1800" kern="0" dirty="0">
                <a:solidFill>
                  <a:schemeClr val="tx2"/>
                </a:solidFill>
                <a:latin typeface="+mj-lt"/>
                <a:ea typeface="+mj-ea"/>
                <a:cs typeface="+mj-cs"/>
              </a:rPr>
              <a:t>In riferimento agli argomenti di nostro interesse, riporto quanto segue:</a:t>
            </a:r>
          </a:p>
        </p:txBody>
      </p:sp>
    </p:spTree>
    <p:extLst>
      <p:ext uri="{BB962C8B-B14F-4D97-AF65-F5344CB8AC3E}">
        <p14:creationId xmlns:p14="http://schemas.microsoft.com/office/powerpoint/2010/main" xmlns="" val="2703602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124" y="188640"/>
            <a:ext cx="9144000" cy="4567496"/>
          </a:xfrm>
          <a:prstGeom prst="rect">
            <a:avLst/>
          </a:prstGeom>
        </p:spPr>
      </p:pic>
      <p:sp>
        <p:nvSpPr>
          <p:cNvPr id="2" name="Rettangolo 1"/>
          <p:cNvSpPr/>
          <p:nvPr/>
        </p:nvSpPr>
        <p:spPr>
          <a:xfrm>
            <a:off x="14124" y="3645024"/>
            <a:ext cx="6502092" cy="36004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1554576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457200" y="44624"/>
            <a:ext cx="8229600" cy="417512"/>
          </a:xfrm>
        </p:spPr>
        <p:txBody>
          <a:bodyPr>
            <a:normAutofit fontScale="90000"/>
          </a:bodyPr>
          <a:lstStyle/>
          <a:p>
            <a:pPr eaLnBrk="1" hangingPunct="1"/>
            <a:r>
              <a:rPr lang="it-IT" sz="2800" dirty="0"/>
              <a:t>Definizioni secondo il D.L.vo 152/06</a:t>
            </a:r>
          </a:p>
        </p:txBody>
      </p:sp>
      <p:sp>
        <p:nvSpPr>
          <p:cNvPr id="4" name="Segnaposto contenuto 2"/>
          <p:cNvSpPr txBox="1">
            <a:spLocks/>
          </p:cNvSpPr>
          <p:nvPr/>
        </p:nvSpPr>
        <p:spPr bwMode="auto">
          <a:xfrm>
            <a:off x="169863" y="404664"/>
            <a:ext cx="8794750" cy="6453336"/>
          </a:xfrm>
          <a:prstGeom prst="rect">
            <a:avLst/>
          </a:prstGeom>
          <a:noFill/>
          <a:ln w="9525">
            <a:noFill/>
            <a:miter lim="800000"/>
            <a:headEnd/>
            <a:tailEnd/>
          </a:ln>
          <a:effectLst/>
        </p:spPr>
        <p:txBody>
          <a:bodyPr/>
          <a:lstStyle/>
          <a:p>
            <a:pPr marL="342900" indent="-342900">
              <a:spcBef>
                <a:spcPct val="20000"/>
              </a:spcBef>
              <a:defRPr/>
            </a:pPr>
            <a:r>
              <a:rPr lang="it-IT" kern="0" dirty="0">
                <a:latin typeface="+mn-lt"/>
              </a:rPr>
              <a:t>- </a:t>
            </a:r>
            <a:r>
              <a:rPr lang="it-IT" b="1" kern="0" dirty="0">
                <a:latin typeface="+mn-lt"/>
              </a:rPr>
              <a:t>abitante equivalente:</a:t>
            </a:r>
            <a:r>
              <a:rPr lang="it-IT" kern="0" dirty="0">
                <a:latin typeface="+mn-lt"/>
              </a:rPr>
              <a:t> il carico organico biodegradabile avente una richiesta biochimica di ossigeno a 5 giorni (BOD5) pari a 60 grammi di ossigeno al giorno.</a:t>
            </a:r>
          </a:p>
          <a:p>
            <a:pPr marL="342900" indent="-342900">
              <a:spcBef>
                <a:spcPct val="20000"/>
              </a:spcBef>
              <a:defRPr/>
            </a:pPr>
            <a:r>
              <a:rPr lang="it-IT" kern="0" dirty="0">
                <a:latin typeface="+mn-lt"/>
              </a:rPr>
              <a:t>- </a:t>
            </a:r>
            <a:r>
              <a:rPr lang="it-IT" b="1" kern="0" dirty="0">
                <a:latin typeface="+mn-lt"/>
              </a:rPr>
              <a:t>reflui domestici:</a:t>
            </a:r>
            <a:r>
              <a:rPr lang="it-IT" kern="0" dirty="0">
                <a:latin typeface="+mn-lt"/>
              </a:rPr>
              <a:t> acque reflue provenienti da insediamenti di tipo residenziali e da servizi e derivanti prevalentemente dal metabolismo umano o da attività domestiche.</a:t>
            </a:r>
          </a:p>
          <a:p>
            <a:pPr marL="342900" indent="-342900">
              <a:spcBef>
                <a:spcPct val="20000"/>
              </a:spcBef>
              <a:defRPr/>
            </a:pPr>
            <a:r>
              <a:rPr lang="it-IT" kern="0" dirty="0">
                <a:latin typeface="+mn-lt"/>
              </a:rPr>
              <a:t>- </a:t>
            </a:r>
            <a:r>
              <a:rPr lang="it-IT" b="1" kern="0" dirty="0">
                <a:latin typeface="+mn-lt"/>
              </a:rPr>
              <a:t>reflui urbani:</a:t>
            </a:r>
            <a:r>
              <a:rPr lang="it-IT" kern="0" dirty="0">
                <a:latin typeface="+mn-lt"/>
              </a:rPr>
              <a:t> il miscuglio di acque reflue domestiche, di acque reflue industriali, e/o di quelle meteoriche di dilavamento convogliate in reti fognarie, anche separate, e provenienti da agglomerato.</a:t>
            </a:r>
          </a:p>
          <a:p>
            <a:pPr marL="342900" indent="-342900">
              <a:spcBef>
                <a:spcPct val="20000"/>
              </a:spcBef>
              <a:defRPr/>
            </a:pPr>
            <a:r>
              <a:rPr lang="it-IT" kern="0" dirty="0">
                <a:latin typeface="+mn-lt"/>
              </a:rPr>
              <a:t>- </a:t>
            </a:r>
            <a:r>
              <a:rPr lang="it-IT" b="1" kern="0" dirty="0">
                <a:latin typeface="+mn-lt"/>
              </a:rPr>
              <a:t>reflui industriali: </a:t>
            </a:r>
            <a:r>
              <a:rPr lang="it-IT" kern="0" dirty="0">
                <a:latin typeface="+mn-lt"/>
              </a:rPr>
              <a:t>qualsiasi tipo di acque reflue provenienti da edifici o installazioni in cui si svolgono attività commerciali o di produzione di beni, differenti qualitativamente dalle acque reflue domestiche e da quelle meteoriche di dilavamento, intendendosi per tali anche quelle venute in contatto con sostanze o materiali, anche inquinanti, non connessi con le attività esercitate nello stabilimento.</a:t>
            </a:r>
          </a:p>
          <a:p>
            <a:pPr marL="342900" indent="-342900">
              <a:spcBef>
                <a:spcPct val="20000"/>
              </a:spcBef>
              <a:defRPr/>
            </a:pPr>
            <a:r>
              <a:rPr lang="it-IT" kern="0" dirty="0">
                <a:latin typeface="+mn-lt"/>
              </a:rPr>
              <a:t>- </a:t>
            </a:r>
            <a:r>
              <a:rPr lang="it-IT" b="1" dirty="0"/>
              <a:t>rete fognaria: </a:t>
            </a:r>
            <a:r>
              <a:rPr lang="it-IT" dirty="0"/>
              <a:t>il sistema di canalizzazioni, generalmente sotterranee, per la raccolta e il convogliamento delle acque reflue domestiche, industriali ed urbane fino al recapito finale.</a:t>
            </a:r>
            <a:endParaRPr lang="it-IT" kern="0" dirty="0">
              <a:latin typeface="+mn-lt"/>
            </a:endParaRPr>
          </a:p>
          <a:p>
            <a:pPr marL="342900" indent="-342900">
              <a:spcBef>
                <a:spcPct val="20000"/>
              </a:spcBef>
              <a:defRPr/>
            </a:pPr>
            <a:r>
              <a:rPr lang="it-IT" kern="0" dirty="0">
                <a:latin typeface="+mn-lt"/>
              </a:rPr>
              <a:t>-</a:t>
            </a:r>
            <a:r>
              <a:rPr lang="it-IT" dirty="0"/>
              <a:t> </a:t>
            </a:r>
            <a:r>
              <a:rPr lang="it-IT" b="1" dirty="0"/>
              <a:t>acque superficiali:</a:t>
            </a:r>
            <a:r>
              <a:rPr lang="it-IT" dirty="0"/>
              <a:t> le acque interne, ad eccezione delle sole acque sotterranee, le acque di transizione e le acque costiere.</a:t>
            </a:r>
          </a:p>
          <a:p>
            <a:pPr marL="342900" indent="-342900">
              <a:spcBef>
                <a:spcPct val="20000"/>
              </a:spcBef>
              <a:defRPr/>
            </a:pPr>
            <a:r>
              <a:rPr lang="it-IT" kern="0" dirty="0">
                <a:latin typeface="+mn-lt"/>
              </a:rPr>
              <a:t>- </a:t>
            </a:r>
            <a:r>
              <a:rPr lang="it-IT" b="1" kern="0" dirty="0">
                <a:latin typeface="+mn-lt"/>
              </a:rPr>
              <a:t>suolo: </a:t>
            </a:r>
            <a:r>
              <a:rPr lang="it-IT" dirty="0"/>
              <a:t>il territorio, il suolo, il sottosuolo, gli abitati e le opere infrastrutturali.</a:t>
            </a:r>
          </a:p>
          <a:p>
            <a:pPr marL="342900" indent="-342900">
              <a:spcBef>
                <a:spcPct val="20000"/>
              </a:spcBef>
              <a:defRPr/>
            </a:pPr>
            <a:r>
              <a:rPr lang="it-IT" dirty="0"/>
              <a:t>- </a:t>
            </a:r>
            <a:r>
              <a:rPr lang="it-IT" b="1" dirty="0"/>
              <a:t>trattamento appropriato: </a:t>
            </a:r>
            <a:r>
              <a:rPr lang="it-IT" dirty="0"/>
              <a:t>il trattamento delle acque reflue urbane mediante un processo ovvero un sistema di smaltimento che, dopo lo scarico, garantisca la conformità dei corpi idrici recettori ai relativi obiettivi di qualità ovvero sia conforme alle disposizioni della parte terza del presente decreto.</a:t>
            </a:r>
          </a:p>
        </p:txBody>
      </p:sp>
    </p:spTree>
    <p:extLst>
      <p:ext uri="{BB962C8B-B14F-4D97-AF65-F5344CB8AC3E}">
        <p14:creationId xmlns:p14="http://schemas.microsoft.com/office/powerpoint/2010/main" xmlns="" val="3532277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836712"/>
            <a:ext cx="9144000" cy="5564781"/>
          </a:xfrm>
          <a:prstGeom prst="rect">
            <a:avLst/>
          </a:prstGeom>
        </p:spPr>
      </p:pic>
      <p:sp>
        <p:nvSpPr>
          <p:cNvPr id="5" name="CasellaDiTesto 4"/>
          <p:cNvSpPr txBox="1"/>
          <p:nvPr/>
        </p:nvSpPr>
        <p:spPr>
          <a:xfrm>
            <a:off x="2339752" y="260648"/>
            <a:ext cx="3446393" cy="369332"/>
          </a:xfrm>
          <a:prstGeom prst="rect">
            <a:avLst/>
          </a:prstGeom>
          <a:noFill/>
        </p:spPr>
        <p:txBody>
          <a:bodyPr wrap="none" rtlCol="0">
            <a:spAutoFit/>
          </a:bodyPr>
          <a:lstStyle/>
          <a:p>
            <a:r>
              <a:rPr lang="it-IT" dirty="0"/>
              <a:t>ABITANTE EQUIVALENTE: CALCOLO</a:t>
            </a:r>
          </a:p>
        </p:txBody>
      </p:sp>
    </p:spTree>
    <p:extLst>
      <p:ext uri="{BB962C8B-B14F-4D97-AF65-F5344CB8AC3E}">
        <p14:creationId xmlns:p14="http://schemas.microsoft.com/office/powerpoint/2010/main" xmlns="" val="1817907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490066"/>
          </a:xfrm>
        </p:spPr>
        <p:txBody>
          <a:bodyPr>
            <a:normAutofit/>
          </a:bodyPr>
          <a:lstStyle/>
          <a:p>
            <a:pPr algn="l"/>
            <a:r>
              <a:rPr lang="it-IT" sz="2000" dirty="0"/>
              <a:t>ESEMPIO DI CALCOLO A.E. DI UN IMPIANTO</a:t>
            </a:r>
          </a:p>
        </p:txBody>
      </p:sp>
      <p:sp>
        <p:nvSpPr>
          <p:cNvPr id="3" name="Segnaposto contenuto 2"/>
          <p:cNvSpPr>
            <a:spLocks noGrp="1"/>
          </p:cNvSpPr>
          <p:nvPr>
            <p:ph idx="1"/>
          </p:nvPr>
        </p:nvSpPr>
        <p:spPr/>
        <p:txBody>
          <a:bodyPr>
            <a:normAutofit/>
          </a:bodyPr>
          <a:lstStyle/>
          <a:p>
            <a:r>
              <a:rPr lang="it-IT" sz="2000" dirty="0"/>
              <a:t>RISTORANTE – ALBERGO CHE HA 100 POSTI LETTO E CHE FA 100 PASTI GIORNO E 15 ADDETTI CHE LAVORANO ALL’INTERNO:</a:t>
            </a:r>
          </a:p>
          <a:p>
            <a:pPr marL="0" indent="0">
              <a:buNone/>
            </a:pPr>
            <a:r>
              <a:rPr lang="it-IT" sz="2000" dirty="0"/>
              <a:t>1 POSTO LETTO =0,5 A.E.  </a:t>
            </a:r>
          </a:p>
          <a:p>
            <a:pPr marL="0" indent="0">
              <a:buNone/>
            </a:pPr>
            <a:r>
              <a:rPr lang="it-IT" sz="2000" dirty="0"/>
              <a:t>SEGUE CHE 100 POSTI LETTO X 0.5 A.E./P.L. = 50 A.E.</a:t>
            </a:r>
          </a:p>
          <a:p>
            <a:pPr marL="0" indent="0">
              <a:buNone/>
            </a:pPr>
            <a:r>
              <a:rPr lang="it-IT" sz="2000" dirty="0"/>
              <a:t>1 PASTO SERVITO=0,33 A.E.</a:t>
            </a:r>
          </a:p>
          <a:p>
            <a:pPr marL="0" indent="0">
              <a:buNone/>
            </a:pPr>
            <a:r>
              <a:rPr lang="it-IT" sz="2000" dirty="0"/>
              <a:t>SEGUE CHE 100 P. X 0.33 A.E./P. = 33 A.E.</a:t>
            </a:r>
          </a:p>
          <a:p>
            <a:pPr marL="0" indent="0">
              <a:buNone/>
            </a:pPr>
            <a:r>
              <a:rPr lang="it-IT" sz="2000" dirty="0"/>
              <a:t>1 ADDETTO =0,33 A.E</a:t>
            </a:r>
          </a:p>
          <a:p>
            <a:pPr marL="0" indent="0">
              <a:buNone/>
            </a:pPr>
            <a:r>
              <a:rPr lang="it-IT" sz="2000" dirty="0"/>
              <a:t>SEGUE CHE 15 ADD. X 0.33 A.E. /ADD. = 5 A.E.</a:t>
            </a:r>
          </a:p>
          <a:p>
            <a:pPr marL="0" indent="0">
              <a:buNone/>
            </a:pPr>
            <a:endParaRPr lang="it-IT" sz="2000" dirty="0"/>
          </a:p>
          <a:p>
            <a:pPr marL="0" indent="0">
              <a:buNone/>
            </a:pPr>
            <a:r>
              <a:rPr lang="it-IT" sz="2000" u="sng" dirty="0"/>
              <a:t>A.E. TOTALI = 50 A.E. + 33 A.E. + 5 A.E = 88 A.E. </a:t>
            </a:r>
          </a:p>
          <a:p>
            <a:pPr marL="0" indent="0">
              <a:buNone/>
            </a:pPr>
            <a:endParaRPr lang="it-IT" sz="2000" dirty="0"/>
          </a:p>
          <a:p>
            <a:pPr marL="0" indent="0">
              <a:buNone/>
            </a:pPr>
            <a:endParaRPr lang="it-IT" sz="2000" dirty="0"/>
          </a:p>
          <a:p>
            <a:pPr marL="0" indent="0">
              <a:buNone/>
            </a:pPr>
            <a:endParaRPr lang="it-IT" sz="2000" dirty="0"/>
          </a:p>
        </p:txBody>
      </p:sp>
    </p:spTree>
    <p:extLst>
      <p:ext uri="{BB962C8B-B14F-4D97-AF65-F5344CB8AC3E}">
        <p14:creationId xmlns:p14="http://schemas.microsoft.com/office/powerpoint/2010/main" xmlns="" val="1660792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332656"/>
            <a:ext cx="9144000" cy="2847833"/>
          </a:xfrm>
          <a:prstGeom prst="rect">
            <a:avLst/>
          </a:prstGeom>
        </p:spPr>
      </p:pic>
      <p:sp>
        <p:nvSpPr>
          <p:cNvPr id="5" name="Rettangolo 4"/>
          <p:cNvSpPr/>
          <p:nvPr/>
        </p:nvSpPr>
        <p:spPr>
          <a:xfrm>
            <a:off x="107504" y="836712"/>
            <a:ext cx="2304256" cy="151216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3851920" y="836712"/>
            <a:ext cx="864096" cy="151216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755576" y="116632"/>
            <a:ext cx="5256584" cy="369332"/>
          </a:xfrm>
          <a:prstGeom prst="rect">
            <a:avLst/>
          </a:prstGeom>
          <a:noFill/>
        </p:spPr>
        <p:txBody>
          <a:bodyPr wrap="square" rtlCol="0">
            <a:spAutoFit/>
          </a:bodyPr>
          <a:lstStyle/>
          <a:p>
            <a:r>
              <a:rPr lang="it-IT" dirty="0"/>
              <a:t>ACQUE NERE E ACQUE GRIGIE</a:t>
            </a:r>
          </a:p>
        </p:txBody>
      </p:sp>
      <p:sp>
        <p:nvSpPr>
          <p:cNvPr id="8" name="CasellaDiTesto 7"/>
          <p:cNvSpPr txBox="1"/>
          <p:nvPr/>
        </p:nvSpPr>
        <p:spPr>
          <a:xfrm>
            <a:off x="395536" y="3226961"/>
            <a:ext cx="1728192" cy="369332"/>
          </a:xfrm>
          <a:prstGeom prst="rect">
            <a:avLst/>
          </a:prstGeom>
          <a:solidFill>
            <a:schemeClr val="accent6">
              <a:lumMod val="60000"/>
              <a:lumOff val="40000"/>
            </a:schemeClr>
          </a:solidFill>
        </p:spPr>
        <p:txBody>
          <a:bodyPr wrap="square" rtlCol="0">
            <a:spAutoFit/>
          </a:bodyPr>
          <a:lstStyle/>
          <a:p>
            <a:r>
              <a:rPr lang="it-IT" dirty="0"/>
              <a:t>ACQUE GRIGIE</a:t>
            </a:r>
          </a:p>
        </p:txBody>
      </p:sp>
      <p:sp>
        <p:nvSpPr>
          <p:cNvPr id="9" name="CasellaDiTesto 8"/>
          <p:cNvSpPr txBox="1"/>
          <p:nvPr/>
        </p:nvSpPr>
        <p:spPr>
          <a:xfrm>
            <a:off x="3635896" y="3226961"/>
            <a:ext cx="1728192" cy="369332"/>
          </a:xfrm>
          <a:prstGeom prst="rect">
            <a:avLst/>
          </a:prstGeom>
          <a:solidFill>
            <a:srgbClr val="FFFF00"/>
          </a:solidFill>
        </p:spPr>
        <p:txBody>
          <a:bodyPr wrap="square" rtlCol="0">
            <a:spAutoFit/>
          </a:bodyPr>
          <a:lstStyle/>
          <a:p>
            <a:r>
              <a:rPr lang="it-IT" dirty="0"/>
              <a:t>ACQUE NERE</a:t>
            </a:r>
          </a:p>
        </p:txBody>
      </p:sp>
      <p:pic>
        <p:nvPicPr>
          <p:cNvPr id="10" name="Immagine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59632" y="4005064"/>
            <a:ext cx="5969131" cy="2088232"/>
          </a:xfrm>
          <a:prstGeom prst="rect">
            <a:avLst/>
          </a:prstGeom>
        </p:spPr>
      </p:pic>
    </p:spTree>
    <p:extLst>
      <p:ext uri="{BB962C8B-B14F-4D97-AF65-F5344CB8AC3E}">
        <p14:creationId xmlns:p14="http://schemas.microsoft.com/office/powerpoint/2010/main" xmlns="" val="720689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683568" y="188640"/>
            <a:ext cx="3960440" cy="369332"/>
          </a:xfrm>
          <a:prstGeom prst="rect">
            <a:avLst/>
          </a:prstGeom>
          <a:noFill/>
        </p:spPr>
        <p:txBody>
          <a:bodyPr wrap="square" rtlCol="0">
            <a:spAutoFit/>
          </a:bodyPr>
          <a:lstStyle/>
          <a:p>
            <a:r>
              <a:rPr lang="it-IT" dirty="0"/>
              <a:t>DEGRASSATORI DG E DG PRO</a:t>
            </a:r>
          </a:p>
        </p:txBody>
      </p:sp>
      <p:pic>
        <p:nvPicPr>
          <p:cNvPr id="5" name="image230.png"/>
          <p:cNvPicPr/>
          <p:nvPr/>
        </p:nvPicPr>
        <p:blipFill>
          <a:blip r:embed="rId2" cstate="print"/>
          <a:srcRect/>
          <a:stretch>
            <a:fillRect/>
          </a:stretch>
        </p:blipFill>
        <p:spPr>
          <a:xfrm>
            <a:off x="539552" y="557972"/>
            <a:ext cx="5400600" cy="1471518"/>
          </a:xfrm>
          <a:prstGeom prst="rect">
            <a:avLst/>
          </a:prstGeom>
          <a:ln/>
        </p:spPr>
      </p:pic>
      <p:graphicFrame>
        <p:nvGraphicFramePr>
          <p:cNvPr id="6" name="Tabella 5"/>
          <p:cNvGraphicFramePr>
            <a:graphicFrameLocks noGrp="1"/>
          </p:cNvGraphicFramePr>
          <p:nvPr>
            <p:extLst>
              <p:ext uri="{D42A27DB-BD31-4B8C-83A1-F6EECF244321}">
                <p14:modId xmlns:p14="http://schemas.microsoft.com/office/powerpoint/2010/main" xmlns="" val="1702349819"/>
              </p:ext>
            </p:extLst>
          </p:nvPr>
        </p:nvGraphicFramePr>
        <p:xfrm>
          <a:off x="539552" y="2132856"/>
          <a:ext cx="7992889" cy="4050014"/>
        </p:xfrm>
        <a:graphic>
          <a:graphicData uri="http://schemas.openxmlformats.org/drawingml/2006/table">
            <a:tbl>
              <a:tblPr>
                <a:tableStyleId>{5C22544A-7EE6-4342-B048-85BDC9FD1C3A}</a:tableStyleId>
              </a:tblPr>
              <a:tblGrid>
                <a:gridCol w="739049">
                  <a:extLst>
                    <a:ext uri="{9D8B030D-6E8A-4147-A177-3AD203B41FA5}">
                      <a16:colId xmlns:a16="http://schemas.microsoft.com/office/drawing/2014/main" xmlns="" val="2493107737"/>
                    </a:ext>
                  </a:extLst>
                </a:gridCol>
                <a:gridCol w="613549">
                  <a:extLst>
                    <a:ext uri="{9D8B030D-6E8A-4147-A177-3AD203B41FA5}">
                      <a16:colId xmlns:a16="http://schemas.microsoft.com/office/drawing/2014/main" xmlns="" val="3901214404"/>
                    </a:ext>
                  </a:extLst>
                </a:gridCol>
                <a:gridCol w="641439">
                  <a:extLst>
                    <a:ext uri="{9D8B030D-6E8A-4147-A177-3AD203B41FA5}">
                      <a16:colId xmlns:a16="http://schemas.microsoft.com/office/drawing/2014/main" xmlns="" val="129936531"/>
                    </a:ext>
                  </a:extLst>
                </a:gridCol>
                <a:gridCol w="460162">
                  <a:extLst>
                    <a:ext uri="{9D8B030D-6E8A-4147-A177-3AD203B41FA5}">
                      <a16:colId xmlns:a16="http://schemas.microsoft.com/office/drawing/2014/main" xmlns="" val="495359231"/>
                    </a:ext>
                  </a:extLst>
                </a:gridCol>
                <a:gridCol w="669328">
                  <a:extLst>
                    <a:ext uri="{9D8B030D-6E8A-4147-A177-3AD203B41FA5}">
                      <a16:colId xmlns:a16="http://schemas.microsoft.com/office/drawing/2014/main" xmlns="" val="288054328"/>
                    </a:ext>
                  </a:extLst>
                </a:gridCol>
                <a:gridCol w="669328">
                  <a:extLst>
                    <a:ext uri="{9D8B030D-6E8A-4147-A177-3AD203B41FA5}">
                      <a16:colId xmlns:a16="http://schemas.microsoft.com/office/drawing/2014/main" xmlns="" val="442210561"/>
                    </a:ext>
                  </a:extLst>
                </a:gridCol>
                <a:gridCol w="515941">
                  <a:extLst>
                    <a:ext uri="{9D8B030D-6E8A-4147-A177-3AD203B41FA5}">
                      <a16:colId xmlns:a16="http://schemas.microsoft.com/office/drawing/2014/main" xmlns="" val="4217750218"/>
                    </a:ext>
                  </a:extLst>
                </a:gridCol>
                <a:gridCol w="543829">
                  <a:extLst>
                    <a:ext uri="{9D8B030D-6E8A-4147-A177-3AD203B41FA5}">
                      <a16:colId xmlns:a16="http://schemas.microsoft.com/office/drawing/2014/main" xmlns="" val="2371581632"/>
                    </a:ext>
                  </a:extLst>
                </a:gridCol>
                <a:gridCol w="669328">
                  <a:extLst>
                    <a:ext uri="{9D8B030D-6E8A-4147-A177-3AD203B41FA5}">
                      <a16:colId xmlns:a16="http://schemas.microsoft.com/office/drawing/2014/main" xmlns="" val="806266414"/>
                    </a:ext>
                  </a:extLst>
                </a:gridCol>
                <a:gridCol w="585663">
                  <a:extLst>
                    <a:ext uri="{9D8B030D-6E8A-4147-A177-3AD203B41FA5}">
                      <a16:colId xmlns:a16="http://schemas.microsoft.com/office/drawing/2014/main" xmlns="" val="2675108714"/>
                    </a:ext>
                  </a:extLst>
                </a:gridCol>
                <a:gridCol w="571716">
                  <a:extLst>
                    <a:ext uri="{9D8B030D-6E8A-4147-A177-3AD203B41FA5}">
                      <a16:colId xmlns:a16="http://schemas.microsoft.com/office/drawing/2014/main" xmlns="" val="4134944199"/>
                    </a:ext>
                  </a:extLst>
                </a:gridCol>
                <a:gridCol w="602396">
                  <a:extLst>
                    <a:ext uri="{9D8B030D-6E8A-4147-A177-3AD203B41FA5}">
                      <a16:colId xmlns:a16="http://schemas.microsoft.com/office/drawing/2014/main" xmlns="" val="2229239580"/>
                    </a:ext>
                  </a:extLst>
                </a:gridCol>
                <a:gridCol w="711161">
                  <a:extLst>
                    <a:ext uri="{9D8B030D-6E8A-4147-A177-3AD203B41FA5}">
                      <a16:colId xmlns:a16="http://schemas.microsoft.com/office/drawing/2014/main" xmlns="" val="3078208526"/>
                    </a:ext>
                  </a:extLst>
                </a:gridCol>
              </a:tblGrid>
              <a:tr h="702792">
                <a:tc>
                  <a:txBody>
                    <a:bodyPr/>
                    <a:lstStyle/>
                    <a:p>
                      <a:pPr algn="ctr">
                        <a:lnSpc>
                          <a:spcPct val="115000"/>
                        </a:lnSpc>
                        <a:spcAft>
                          <a:spcPts val="0"/>
                        </a:spcAft>
                      </a:pPr>
                      <a:r>
                        <a:rPr lang="it-IT" sz="900" dirty="0">
                          <a:effectLst/>
                        </a:rPr>
                        <a:t>MODELLO</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CODICE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COPERTI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TOTALE (LITRI)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H TOT (MM)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H IN (MM)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H OUT (MM)</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 ( 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GRASSI (LITRI)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FANGHI (LITRI)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DN1/DN2 (MM)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218297404"/>
                  </a:ext>
                </a:extLst>
              </a:tr>
              <a:tr h="275614">
                <a:tc>
                  <a:txBody>
                    <a:bodyPr/>
                    <a:lstStyle/>
                    <a:p>
                      <a:pPr>
                        <a:lnSpc>
                          <a:spcPct val="115000"/>
                        </a:lnSpc>
                        <a:spcAft>
                          <a:spcPts val="0"/>
                        </a:spcAft>
                      </a:pPr>
                      <a:r>
                        <a:rPr lang="it-IT" sz="900">
                          <a:effectLst/>
                        </a:rPr>
                        <a:t>DG 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A5O0005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 10 - 15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600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410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830 x 690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658624874"/>
                  </a:ext>
                </a:extLst>
              </a:tr>
              <a:tr h="275614">
                <a:tc>
                  <a:txBody>
                    <a:bodyPr/>
                    <a:lstStyle/>
                    <a:p>
                      <a:pPr>
                        <a:lnSpc>
                          <a:spcPct val="115000"/>
                        </a:lnSpc>
                        <a:spcAft>
                          <a:spcPts val="0"/>
                        </a:spcAft>
                      </a:pPr>
                      <a:r>
                        <a:rPr lang="it-IT" sz="900">
                          <a:effectLst/>
                        </a:rPr>
                        <a:t>DG 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A5O0010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 21 - 30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710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520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500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995 x 825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78608995"/>
                  </a:ext>
                </a:extLst>
              </a:tr>
              <a:tr h="275614">
                <a:tc>
                  <a:txBody>
                    <a:bodyPr/>
                    <a:lstStyle/>
                    <a:p>
                      <a:pPr>
                        <a:lnSpc>
                          <a:spcPct val="115000"/>
                        </a:lnSpc>
                        <a:spcAft>
                          <a:spcPts val="0"/>
                        </a:spcAft>
                      </a:pPr>
                      <a:r>
                        <a:rPr lang="it-IT" sz="900">
                          <a:effectLst/>
                        </a:rPr>
                        <a:t>DG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A5O0015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 31 - 46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16</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285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795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585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1135 x 945</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677640889"/>
                  </a:ext>
                </a:extLst>
              </a:tr>
              <a:tr h="275614">
                <a:tc>
                  <a:txBody>
                    <a:bodyPr/>
                    <a:lstStyle/>
                    <a:p>
                      <a:pPr>
                        <a:lnSpc>
                          <a:spcPct val="115000"/>
                        </a:lnSpc>
                        <a:spcAft>
                          <a:spcPts val="0"/>
                        </a:spcAft>
                      </a:pPr>
                      <a:r>
                        <a:rPr lang="it-IT" sz="900">
                          <a:effectLst/>
                        </a:rPr>
                        <a:t>DG 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A5O0020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 41 - 62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875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685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665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1255 x 1040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062993727"/>
                  </a:ext>
                </a:extLst>
              </a:tr>
              <a:tr h="275614">
                <a:tc>
                  <a:txBody>
                    <a:bodyPr/>
                    <a:lstStyle/>
                    <a:p>
                      <a:pPr>
                        <a:lnSpc>
                          <a:spcPct val="115000"/>
                        </a:lnSpc>
                        <a:spcAft>
                          <a:spcPts val="0"/>
                        </a:spcAft>
                      </a:pPr>
                      <a:r>
                        <a:rPr lang="it-IT" sz="900">
                          <a:effectLst/>
                        </a:rPr>
                        <a:t>DG-PRO 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A5O0045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92 - 138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52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853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1030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275097384"/>
                  </a:ext>
                </a:extLst>
              </a:tr>
              <a:tr h="275614">
                <a:tc>
                  <a:txBody>
                    <a:bodyPr/>
                    <a:lstStyle/>
                    <a:p>
                      <a:pPr>
                        <a:lnSpc>
                          <a:spcPct val="115000"/>
                        </a:lnSpc>
                        <a:spcAft>
                          <a:spcPts val="0"/>
                        </a:spcAft>
                      </a:pPr>
                      <a:r>
                        <a:rPr lang="it-IT" sz="900">
                          <a:effectLst/>
                        </a:rPr>
                        <a:t>DG-PRO 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A5O0060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127 - 190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555969048"/>
                  </a:ext>
                </a:extLst>
              </a:tr>
              <a:tr h="275614">
                <a:tc>
                  <a:txBody>
                    <a:bodyPr/>
                    <a:lstStyle/>
                    <a:p>
                      <a:pPr>
                        <a:lnSpc>
                          <a:spcPct val="115000"/>
                        </a:lnSpc>
                        <a:spcAft>
                          <a:spcPts val="0"/>
                        </a:spcAft>
                      </a:pPr>
                      <a:r>
                        <a:rPr lang="it-IT" sz="900">
                          <a:effectLst/>
                        </a:rPr>
                        <a:t>DG-PRO 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A5O0075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161 -  242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85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1490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1550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4086788507"/>
                  </a:ext>
                </a:extLst>
              </a:tr>
              <a:tr h="275614">
                <a:tc>
                  <a:txBody>
                    <a:bodyPr/>
                    <a:lstStyle/>
                    <a:p>
                      <a:pPr>
                        <a:lnSpc>
                          <a:spcPct val="115000"/>
                        </a:lnSpc>
                        <a:spcAft>
                          <a:spcPts val="0"/>
                        </a:spcAft>
                      </a:pPr>
                      <a:r>
                        <a:rPr lang="it-IT" sz="900">
                          <a:effectLst/>
                        </a:rPr>
                        <a:t>DG-PRO 110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235  -  353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1330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550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831371642"/>
                  </a:ext>
                </a:extLst>
              </a:tr>
              <a:tr h="275614">
                <a:tc>
                  <a:txBody>
                    <a:bodyPr/>
                    <a:lstStyle/>
                    <a:p>
                      <a:pPr>
                        <a:lnSpc>
                          <a:spcPct val="115000"/>
                        </a:lnSpc>
                        <a:spcAft>
                          <a:spcPts val="0"/>
                        </a:spcAft>
                      </a:pPr>
                      <a:r>
                        <a:rPr lang="it-IT" sz="900">
                          <a:effectLst/>
                        </a:rPr>
                        <a:t>DG-PRO 140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A5O0140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295  -  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2740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1990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314791290"/>
                  </a:ext>
                </a:extLst>
              </a:tr>
              <a:tr h="275614">
                <a:tc>
                  <a:txBody>
                    <a:bodyPr/>
                    <a:lstStyle/>
                    <a:p>
                      <a:pPr>
                        <a:lnSpc>
                          <a:spcPct val="115000"/>
                        </a:lnSpc>
                        <a:spcAft>
                          <a:spcPts val="0"/>
                        </a:spcAft>
                      </a:pPr>
                      <a:r>
                        <a:rPr lang="it-IT" sz="900">
                          <a:effectLst/>
                        </a:rPr>
                        <a:t>DG-PRO 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359  - 535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185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2280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1910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850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813311739"/>
                  </a:ext>
                </a:extLst>
              </a:tr>
              <a:tr h="275614">
                <a:tc>
                  <a:txBody>
                    <a:bodyPr/>
                    <a:lstStyle/>
                    <a:p>
                      <a:pPr>
                        <a:lnSpc>
                          <a:spcPct val="115000"/>
                        </a:lnSpc>
                        <a:spcAft>
                          <a:spcPts val="0"/>
                        </a:spcAft>
                      </a:pPr>
                      <a:r>
                        <a:rPr lang="it-IT" sz="900">
                          <a:effectLst/>
                        </a:rPr>
                        <a:t>DG-PRO 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510  - 765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265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4710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1900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480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1200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525682983"/>
                  </a:ext>
                </a:extLst>
              </a:tr>
              <a:tr h="275614">
                <a:tc>
                  <a:txBody>
                    <a:bodyPr/>
                    <a:lstStyle/>
                    <a:p>
                      <a:pPr>
                        <a:lnSpc>
                          <a:spcPct val="115000"/>
                        </a:lnSpc>
                        <a:spcAft>
                          <a:spcPts val="0"/>
                        </a:spcAft>
                      </a:pPr>
                      <a:r>
                        <a:rPr lang="it-IT" sz="900">
                          <a:effectLst/>
                        </a:rPr>
                        <a:t>DG-PRO 350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A5O0350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735 -1093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370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6710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2430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2130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1750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110624050"/>
                  </a:ext>
                </a:extLst>
              </a:tr>
            </a:tbl>
          </a:graphicData>
        </a:graphic>
      </p:graphicFrame>
    </p:spTree>
    <p:extLst>
      <p:ext uri="{BB962C8B-B14F-4D97-AF65-F5344CB8AC3E}">
        <p14:creationId xmlns:p14="http://schemas.microsoft.com/office/powerpoint/2010/main" xmlns="" val="3051979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print">
            <a:extLst>
              <a:ext uri="{28A0092B-C50C-407E-A947-70E740481C1C}">
                <a14:useLocalDpi xmlns:a14="http://schemas.microsoft.com/office/drawing/2010/main" xmlns="" val="0"/>
              </a:ext>
            </a:extLst>
          </a:blip>
          <a:srcRect r="14018" b="12761"/>
          <a:stretch/>
        </p:blipFill>
        <p:spPr>
          <a:xfrm>
            <a:off x="539552" y="886483"/>
            <a:ext cx="6624736" cy="4430337"/>
          </a:xfrm>
          <a:prstGeom prst="rect">
            <a:avLst/>
          </a:prstGeom>
        </p:spPr>
      </p:pic>
      <p:sp>
        <p:nvSpPr>
          <p:cNvPr id="5" name="Freccia circolare in su 4"/>
          <p:cNvSpPr/>
          <p:nvPr/>
        </p:nvSpPr>
        <p:spPr>
          <a:xfrm>
            <a:off x="5148064" y="4509120"/>
            <a:ext cx="1008112" cy="50405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6" name="Freccia circolare in su 5"/>
          <p:cNvSpPr/>
          <p:nvPr/>
        </p:nvSpPr>
        <p:spPr>
          <a:xfrm>
            <a:off x="4067944" y="3429000"/>
            <a:ext cx="1296144" cy="648072"/>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Freccia a destra 6"/>
          <p:cNvSpPr/>
          <p:nvPr/>
        </p:nvSpPr>
        <p:spPr>
          <a:xfrm>
            <a:off x="7236296" y="2492896"/>
            <a:ext cx="122413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755576" y="2060848"/>
            <a:ext cx="1944216" cy="57606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822060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404664"/>
            <a:ext cx="9144000" cy="4222357"/>
          </a:xfrm>
          <a:prstGeom prst="rect">
            <a:avLst/>
          </a:prstGeom>
        </p:spPr>
      </p:pic>
    </p:spTree>
    <p:extLst>
      <p:ext uri="{BB962C8B-B14F-4D97-AF65-F5344CB8AC3E}">
        <p14:creationId xmlns:p14="http://schemas.microsoft.com/office/powerpoint/2010/main" xmlns="" val="387032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35.png"/>
          <p:cNvPicPr/>
          <p:nvPr/>
        </p:nvPicPr>
        <p:blipFill>
          <a:blip r:embed="rId2" cstate="print"/>
          <a:srcRect/>
          <a:stretch>
            <a:fillRect/>
          </a:stretch>
        </p:blipFill>
        <p:spPr>
          <a:xfrm>
            <a:off x="611560" y="620688"/>
            <a:ext cx="4248472" cy="1656184"/>
          </a:xfrm>
          <a:prstGeom prst="rect">
            <a:avLst/>
          </a:prstGeom>
          <a:ln/>
        </p:spPr>
      </p:pic>
      <p:sp>
        <p:nvSpPr>
          <p:cNvPr id="5" name="CasellaDiTesto 4"/>
          <p:cNvSpPr txBox="1"/>
          <p:nvPr/>
        </p:nvSpPr>
        <p:spPr>
          <a:xfrm>
            <a:off x="683568" y="188640"/>
            <a:ext cx="3960440" cy="369332"/>
          </a:xfrm>
          <a:prstGeom prst="rect">
            <a:avLst/>
          </a:prstGeom>
          <a:noFill/>
        </p:spPr>
        <p:txBody>
          <a:bodyPr wrap="square" rtlCol="0">
            <a:spAutoFit/>
          </a:bodyPr>
          <a:lstStyle/>
          <a:p>
            <a:r>
              <a:rPr lang="it-IT" dirty="0"/>
              <a:t>FOSSA SETTICA - ST</a:t>
            </a:r>
          </a:p>
        </p:txBody>
      </p:sp>
      <p:graphicFrame>
        <p:nvGraphicFramePr>
          <p:cNvPr id="6" name="Tabella 5"/>
          <p:cNvGraphicFramePr>
            <a:graphicFrameLocks noGrp="1"/>
          </p:cNvGraphicFramePr>
          <p:nvPr>
            <p:extLst>
              <p:ext uri="{D42A27DB-BD31-4B8C-83A1-F6EECF244321}">
                <p14:modId xmlns:p14="http://schemas.microsoft.com/office/powerpoint/2010/main" xmlns="" val="4138652819"/>
              </p:ext>
            </p:extLst>
          </p:nvPr>
        </p:nvGraphicFramePr>
        <p:xfrm>
          <a:off x="611560" y="2492896"/>
          <a:ext cx="7992888" cy="3600399"/>
        </p:xfrm>
        <a:graphic>
          <a:graphicData uri="http://schemas.openxmlformats.org/drawingml/2006/table">
            <a:tbl>
              <a:tblPr>
                <a:tableStyleId>{5C22544A-7EE6-4342-B048-85BDC9FD1C3A}</a:tableStyleId>
              </a:tblPr>
              <a:tblGrid>
                <a:gridCol w="1151441">
                  <a:extLst>
                    <a:ext uri="{9D8B030D-6E8A-4147-A177-3AD203B41FA5}">
                      <a16:colId xmlns:a16="http://schemas.microsoft.com/office/drawing/2014/main" xmlns="" val="2724612444"/>
                    </a:ext>
                  </a:extLst>
                </a:gridCol>
                <a:gridCol w="1374398">
                  <a:extLst>
                    <a:ext uri="{9D8B030D-6E8A-4147-A177-3AD203B41FA5}">
                      <a16:colId xmlns:a16="http://schemas.microsoft.com/office/drawing/2014/main" xmlns="" val="456437283"/>
                    </a:ext>
                  </a:extLst>
                </a:gridCol>
                <a:gridCol w="503945">
                  <a:extLst>
                    <a:ext uri="{9D8B030D-6E8A-4147-A177-3AD203B41FA5}">
                      <a16:colId xmlns:a16="http://schemas.microsoft.com/office/drawing/2014/main" xmlns="" val="2768330172"/>
                    </a:ext>
                  </a:extLst>
                </a:gridCol>
                <a:gridCol w="656657">
                  <a:extLst>
                    <a:ext uri="{9D8B030D-6E8A-4147-A177-3AD203B41FA5}">
                      <a16:colId xmlns:a16="http://schemas.microsoft.com/office/drawing/2014/main" xmlns="" val="2388983765"/>
                    </a:ext>
                  </a:extLst>
                </a:gridCol>
                <a:gridCol w="656657">
                  <a:extLst>
                    <a:ext uri="{9D8B030D-6E8A-4147-A177-3AD203B41FA5}">
                      <a16:colId xmlns:a16="http://schemas.microsoft.com/office/drawing/2014/main" xmlns="" val="3245533598"/>
                    </a:ext>
                  </a:extLst>
                </a:gridCol>
                <a:gridCol w="641385">
                  <a:extLst>
                    <a:ext uri="{9D8B030D-6E8A-4147-A177-3AD203B41FA5}">
                      <a16:colId xmlns:a16="http://schemas.microsoft.com/office/drawing/2014/main" xmlns="" val="12285225"/>
                    </a:ext>
                  </a:extLst>
                </a:gridCol>
                <a:gridCol w="1145333">
                  <a:extLst>
                    <a:ext uri="{9D8B030D-6E8A-4147-A177-3AD203B41FA5}">
                      <a16:colId xmlns:a16="http://schemas.microsoft.com/office/drawing/2014/main" xmlns="" val="1156102878"/>
                    </a:ext>
                  </a:extLst>
                </a:gridCol>
                <a:gridCol w="595574">
                  <a:extLst>
                    <a:ext uri="{9D8B030D-6E8A-4147-A177-3AD203B41FA5}">
                      <a16:colId xmlns:a16="http://schemas.microsoft.com/office/drawing/2014/main" xmlns="" val="440048560"/>
                    </a:ext>
                  </a:extLst>
                </a:gridCol>
                <a:gridCol w="641385">
                  <a:extLst>
                    <a:ext uri="{9D8B030D-6E8A-4147-A177-3AD203B41FA5}">
                      <a16:colId xmlns:a16="http://schemas.microsoft.com/office/drawing/2014/main" xmlns="" val="1121026320"/>
                    </a:ext>
                  </a:extLst>
                </a:gridCol>
                <a:gridCol w="626113">
                  <a:extLst>
                    <a:ext uri="{9D8B030D-6E8A-4147-A177-3AD203B41FA5}">
                      <a16:colId xmlns:a16="http://schemas.microsoft.com/office/drawing/2014/main" xmlns="" val="2277152530"/>
                    </a:ext>
                  </a:extLst>
                </a:gridCol>
              </a:tblGrid>
              <a:tr h="1442356">
                <a:tc gridSpan="2">
                  <a:txBody>
                    <a:bodyPr/>
                    <a:lstStyle/>
                    <a:p>
                      <a:pPr algn="ctr">
                        <a:lnSpc>
                          <a:spcPct val="115000"/>
                        </a:lnSpc>
                        <a:spcAft>
                          <a:spcPts val="0"/>
                        </a:spcAft>
                      </a:pPr>
                      <a:r>
                        <a:rPr lang="it-IT" sz="900">
                          <a:effectLst/>
                        </a:rPr>
                        <a:t>FOSSA SETTICA MONOCAMERALE                 ST - M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PORTATA GIORNALIERA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PORTATA DI PUNTA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VOLUMI DI INGOMBRO TOTALI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INGOMBRO FOSSA SETTI CA Ø  x h</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DIAMETRO TUBI</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USCITA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46078185"/>
                  </a:ext>
                </a:extLst>
              </a:tr>
              <a:tr h="266035">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CODICE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3</a:t>
                      </a:r>
                      <a:r>
                        <a:rPr lang="it-IT" sz="900">
                          <a:effectLst/>
                        </a:rPr>
                        <a:t>/g</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3</a:t>
                      </a:r>
                      <a:r>
                        <a:rPr lang="it-IT" sz="900">
                          <a:effectLst/>
                        </a:rPr>
                        <a:t>/h</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370441474"/>
                  </a:ext>
                </a:extLst>
              </a:tr>
              <a:tr h="236501">
                <a:tc>
                  <a:txBody>
                    <a:bodyPr/>
                    <a:lstStyle/>
                    <a:p>
                      <a:pPr>
                        <a:lnSpc>
                          <a:spcPct val="115000"/>
                        </a:lnSpc>
                        <a:spcAft>
                          <a:spcPts val="0"/>
                        </a:spcAft>
                      </a:pPr>
                      <a:r>
                        <a:rPr lang="it-IT" sz="800">
                          <a:effectLst/>
                        </a:rPr>
                        <a:t>ST - M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059761296"/>
                  </a:ext>
                </a:extLst>
              </a:tr>
              <a:tr h="236501">
                <a:tc>
                  <a:txBody>
                    <a:bodyPr/>
                    <a:lstStyle/>
                    <a:p>
                      <a:pPr>
                        <a:lnSpc>
                          <a:spcPct val="115000"/>
                        </a:lnSpc>
                        <a:spcAft>
                          <a:spcPts val="0"/>
                        </a:spcAft>
                      </a:pPr>
                      <a:r>
                        <a:rPr lang="it-IT" sz="800">
                          <a:effectLst/>
                        </a:rPr>
                        <a:t>ST - M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A5P0009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110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4025404369"/>
                  </a:ext>
                </a:extLst>
              </a:tr>
              <a:tr h="236501">
                <a:tc>
                  <a:txBody>
                    <a:bodyPr/>
                    <a:lstStyle/>
                    <a:p>
                      <a:pPr>
                        <a:lnSpc>
                          <a:spcPct val="115000"/>
                        </a:lnSpc>
                        <a:spcAft>
                          <a:spcPts val="0"/>
                        </a:spcAft>
                      </a:pPr>
                      <a:r>
                        <a:rPr lang="it-IT" sz="800">
                          <a:effectLst/>
                        </a:rPr>
                        <a:t>ST - M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2,37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176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41396239"/>
                  </a:ext>
                </a:extLst>
              </a:tr>
              <a:tr h="236501">
                <a:tc>
                  <a:txBody>
                    <a:bodyPr/>
                    <a:lstStyle/>
                    <a:p>
                      <a:pPr>
                        <a:lnSpc>
                          <a:spcPct val="115000"/>
                        </a:lnSpc>
                        <a:spcAft>
                          <a:spcPts val="0"/>
                        </a:spcAft>
                      </a:pPr>
                      <a:r>
                        <a:rPr lang="it-IT" sz="800">
                          <a:effectLst/>
                        </a:rPr>
                        <a:t>ST - M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0,34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992352539"/>
                  </a:ext>
                </a:extLst>
              </a:tr>
              <a:tr h="236501">
                <a:tc>
                  <a:txBody>
                    <a:bodyPr/>
                    <a:lstStyle/>
                    <a:p>
                      <a:pPr>
                        <a:lnSpc>
                          <a:spcPct val="115000"/>
                        </a:lnSpc>
                        <a:spcAft>
                          <a:spcPts val="0"/>
                        </a:spcAft>
                      </a:pPr>
                      <a:r>
                        <a:rPr lang="it-IT" sz="800">
                          <a:effectLst/>
                        </a:rPr>
                        <a:t>ST - M 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0,42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199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53176605"/>
                  </a:ext>
                </a:extLst>
              </a:tr>
              <a:tr h="236501">
                <a:tc>
                  <a:txBody>
                    <a:bodyPr/>
                    <a:lstStyle/>
                    <a:p>
                      <a:pPr>
                        <a:lnSpc>
                          <a:spcPct val="115000"/>
                        </a:lnSpc>
                        <a:spcAft>
                          <a:spcPts val="0"/>
                        </a:spcAft>
                      </a:pPr>
                      <a:r>
                        <a:rPr lang="it-IT" sz="800">
                          <a:effectLst/>
                        </a:rPr>
                        <a:t>ST - M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4,87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228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563808368"/>
                  </a:ext>
                </a:extLst>
              </a:tr>
              <a:tr h="236501">
                <a:tc>
                  <a:txBody>
                    <a:bodyPr/>
                    <a:lstStyle/>
                    <a:p>
                      <a:pPr>
                        <a:lnSpc>
                          <a:spcPct val="115000"/>
                        </a:lnSpc>
                        <a:spcAft>
                          <a:spcPts val="0"/>
                        </a:spcAft>
                      </a:pPr>
                      <a:r>
                        <a:rPr lang="it-IT" sz="800">
                          <a:effectLst/>
                        </a:rPr>
                        <a:t>ST - M 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7,69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190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929440660"/>
                  </a:ext>
                </a:extLst>
              </a:tr>
              <a:tr h="236501">
                <a:tc>
                  <a:txBody>
                    <a:bodyPr/>
                    <a:lstStyle/>
                    <a:p>
                      <a:pPr>
                        <a:lnSpc>
                          <a:spcPct val="115000"/>
                        </a:lnSpc>
                        <a:spcAft>
                          <a:spcPts val="0"/>
                        </a:spcAft>
                      </a:pPr>
                      <a:r>
                        <a:rPr lang="it-IT" sz="800">
                          <a:effectLst/>
                        </a:rPr>
                        <a:t>ST - M 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800">
                          <a:effectLst/>
                        </a:rPr>
                        <a:t>A5P0050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9,83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243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200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836071192"/>
                  </a:ext>
                </a:extLst>
              </a:tr>
            </a:tbl>
          </a:graphicData>
        </a:graphic>
      </p:graphicFrame>
    </p:spTree>
    <p:extLst>
      <p:ext uri="{BB962C8B-B14F-4D97-AF65-F5344CB8AC3E}">
        <p14:creationId xmlns:p14="http://schemas.microsoft.com/office/powerpoint/2010/main" xmlns="" val="506553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883110" y="836712"/>
            <a:ext cx="7344816" cy="1477328"/>
          </a:xfrm>
          <a:prstGeom prst="rect">
            <a:avLst/>
          </a:prstGeom>
          <a:noFill/>
        </p:spPr>
        <p:txBody>
          <a:bodyPr wrap="square" rtlCol="0">
            <a:spAutoFit/>
          </a:bodyPr>
          <a:lstStyle/>
          <a:p>
            <a:r>
              <a:rPr lang="it-IT" dirty="0"/>
              <a:t>Per popolazioni fino a 50 A.E. il dimensionamento, non applicabile alle nuove installazioni, segue le linee guida fornite dalla delibera del 4/2/77 per cui occorre prevedere un tempo di residenza di almeno 12 ore per la portata giornaliera scaricata (150-200 l/AE) e almeno 50 l pro-capite per lo stoccaggio dei fanghi, per un totale di 125-150 l/AE</a:t>
            </a:r>
          </a:p>
        </p:txBody>
      </p:sp>
      <p:sp>
        <p:nvSpPr>
          <p:cNvPr id="5" name="CasellaDiTesto 4"/>
          <p:cNvSpPr txBox="1"/>
          <p:nvPr/>
        </p:nvSpPr>
        <p:spPr>
          <a:xfrm>
            <a:off x="905691" y="260648"/>
            <a:ext cx="7344816" cy="369332"/>
          </a:xfrm>
          <a:prstGeom prst="rect">
            <a:avLst/>
          </a:prstGeom>
          <a:solidFill>
            <a:schemeClr val="accent3">
              <a:lumMod val="60000"/>
              <a:lumOff val="40000"/>
            </a:schemeClr>
          </a:solidFill>
        </p:spPr>
        <p:txBody>
          <a:bodyPr wrap="square" rtlCol="0">
            <a:spAutoFit/>
          </a:bodyPr>
          <a:lstStyle/>
          <a:p>
            <a:r>
              <a:rPr lang="it-IT" dirty="0"/>
              <a:t>DIMENSIONAMENTO SETTICHE</a:t>
            </a:r>
          </a:p>
        </p:txBody>
      </p:sp>
      <p:sp>
        <p:nvSpPr>
          <p:cNvPr id="6" name="CasellaDiTesto 5"/>
          <p:cNvSpPr txBox="1"/>
          <p:nvPr/>
        </p:nvSpPr>
        <p:spPr>
          <a:xfrm>
            <a:off x="892258" y="2564904"/>
            <a:ext cx="7344816" cy="1200329"/>
          </a:xfrm>
          <a:prstGeom prst="rect">
            <a:avLst/>
          </a:prstGeom>
          <a:noFill/>
        </p:spPr>
        <p:txBody>
          <a:bodyPr wrap="square" rtlCol="0">
            <a:spAutoFit/>
          </a:bodyPr>
          <a:lstStyle/>
          <a:p>
            <a:r>
              <a:rPr lang="it-IT" b="1" u="sng" dirty="0"/>
              <a:t>RENDIMENTI DEPURATIVI</a:t>
            </a:r>
          </a:p>
          <a:p>
            <a:r>
              <a:rPr lang="it-IT" dirty="0"/>
              <a:t>RIDUZIONE SOSTANZE SEDIMENTABILI = 90%</a:t>
            </a:r>
          </a:p>
          <a:p>
            <a:r>
              <a:rPr lang="it-IT" dirty="0"/>
              <a:t>RIDUZIONE BOD =30%</a:t>
            </a:r>
          </a:p>
          <a:p>
            <a:r>
              <a:rPr lang="it-IT" dirty="0"/>
              <a:t>RIDUZIONE GRASSI E OLI = 70 – 90 %</a:t>
            </a:r>
          </a:p>
        </p:txBody>
      </p:sp>
      <p:pic>
        <p:nvPicPr>
          <p:cNvPr id="7" name="Immagin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7584" y="3933056"/>
            <a:ext cx="4118738" cy="2767111"/>
          </a:xfrm>
          <a:prstGeom prst="rect">
            <a:avLst/>
          </a:prstGeom>
        </p:spPr>
      </p:pic>
    </p:spTree>
    <p:extLst>
      <p:ext uri="{BB962C8B-B14F-4D97-AF65-F5344CB8AC3E}">
        <p14:creationId xmlns:p14="http://schemas.microsoft.com/office/powerpoint/2010/main" xmlns="" val="341786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a:bodyPr>
          <a:lstStyle/>
          <a:p>
            <a:r>
              <a:rPr lang="it-IT" sz="2800" dirty="0"/>
              <a:t>8 settembre 2008, n. 46-R (TOSCANA)</a:t>
            </a:r>
          </a:p>
        </p:txBody>
      </p:sp>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5576" y="908720"/>
            <a:ext cx="7416824" cy="3960440"/>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27838" y="4941168"/>
            <a:ext cx="7272300" cy="712236"/>
          </a:xfrm>
          <a:prstGeom prst="rect">
            <a:avLst/>
          </a:prstGeom>
        </p:spPr>
      </p:pic>
    </p:spTree>
    <p:extLst>
      <p:ext uri="{BB962C8B-B14F-4D97-AF65-F5344CB8AC3E}">
        <p14:creationId xmlns:p14="http://schemas.microsoft.com/office/powerpoint/2010/main" xmlns="" val="1245819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683568" y="188640"/>
            <a:ext cx="3960440" cy="369332"/>
          </a:xfrm>
          <a:prstGeom prst="rect">
            <a:avLst/>
          </a:prstGeom>
          <a:noFill/>
        </p:spPr>
        <p:txBody>
          <a:bodyPr wrap="square" rtlCol="0">
            <a:spAutoFit/>
          </a:bodyPr>
          <a:lstStyle/>
          <a:p>
            <a:r>
              <a:rPr lang="it-IT" dirty="0"/>
              <a:t>FOSSA IMHOFF </a:t>
            </a:r>
          </a:p>
        </p:txBody>
      </p:sp>
      <p:pic>
        <p:nvPicPr>
          <p:cNvPr id="6" name="image191.png"/>
          <p:cNvPicPr/>
          <p:nvPr/>
        </p:nvPicPr>
        <p:blipFill>
          <a:blip r:embed="rId2" cstate="print"/>
          <a:srcRect/>
          <a:stretch>
            <a:fillRect/>
          </a:stretch>
        </p:blipFill>
        <p:spPr>
          <a:xfrm>
            <a:off x="611560" y="524848"/>
            <a:ext cx="4752528" cy="2112064"/>
          </a:xfrm>
          <a:prstGeom prst="rect">
            <a:avLst/>
          </a:prstGeom>
          <a:ln/>
        </p:spPr>
      </p:pic>
      <p:graphicFrame>
        <p:nvGraphicFramePr>
          <p:cNvPr id="7" name="Tabella 6"/>
          <p:cNvGraphicFramePr>
            <a:graphicFrameLocks noGrp="1"/>
          </p:cNvGraphicFramePr>
          <p:nvPr>
            <p:extLst>
              <p:ext uri="{D42A27DB-BD31-4B8C-83A1-F6EECF244321}">
                <p14:modId xmlns:p14="http://schemas.microsoft.com/office/powerpoint/2010/main" xmlns="" val="3485343918"/>
              </p:ext>
            </p:extLst>
          </p:nvPr>
        </p:nvGraphicFramePr>
        <p:xfrm>
          <a:off x="658044" y="2973120"/>
          <a:ext cx="7479354" cy="2728517"/>
        </p:xfrm>
        <a:graphic>
          <a:graphicData uri="http://schemas.openxmlformats.org/drawingml/2006/table">
            <a:tbl>
              <a:tblPr>
                <a:tableStyleId>{5C22544A-7EE6-4342-B048-85BDC9FD1C3A}</a:tableStyleId>
              </a:tblPr>
              <a:tblGrid>
                <a:gridCol w="1387744">
                  <a:extLst>
                    <a:ext uri="{9D8B030D-6E8A-4147-A177-3AD203B41FA5}">
                      <a16:colId xmlns:a16="http://schemas.microsoft.com/office/drawing/2014/main" xmlns="" val="2186707420"/>
                    </a:ext>
                  </a:extLst>
                </a:gridCol>
                <a:gridCol w="540642">
                  <a:extLst>
                    <a:ext uri="{9D8B030D-6E8A-4147-A177-3AD203B41FA5}">
                      <a16:colId xmlns:a16="http://schemas.microsoft.com/office/drawing/2014/main" xmlns="" val="2606458273"/>
                    </a:ext>
                  </a:extLst>
                </a:gridCol>
                <a:gridCol w="693871">
                  <a:extLst>
                    <a:ext uri="{9D8B030D-6E8A-4147-A177-3AD203B41FA5}">
                      <a16:colId xmlns:a16="http://schemas.microsoft.com/office/drawing/2014/main" xmlns="" val="269310984"/>
                    </a:ext>
                  </a:extLst>
                </a:gridCol>
                <a:gridCol w="693871">
                  <a:extLst>
                    <a:ext uri="{9D8B030D-6E8A-4147-A177-3AD203B41FA5}">
                      <a16:colId xmlns:a16="http://schemas.microsoft.com/office/drawing/2014/main" xmlns="" val="2416032813"/>
                    </a:ext>
                  </a:extLst>
                </a:gridCol>
                <a:gridCol w="693871">
                  <a:extLst>
                    <a:ext uri="{9D8B030D-6E8A-4147-A177-3AD203B41FA5}">
                      <a16:colId xmlns:a16="http://schemas.microsoft.com/office/drawing/2014/main" xmlns="" val="1722973922"/>
                    </a:ext>
                  </a:extLst>
                </a:gridCol>
                <a:gridCol w="693871">
                  <a:extLst>
                    <a:ext uri="{9D8B030D-6E8A-4147-A177-3AD203B41FA5}">
                      <a16:colId xmlns:a16="http://schemas.microsoft.com/office/drawing/2014/main" xmlns="" val="207167800"/>
                    </a:ext>
                  </a:extLst>
                </a:gridCol>
                <a:gridCol w="693871">
                  <a:extLst>
                    <a:ext uri="{9D8B030D-6E8A-4147-A177-3AD203B41FA5}">
                      <a16:colId xmlns:a16="http://schemas.microsoft.com/office/drawing/2014/main" xmlns="" val="3008856662"/>
                    </a:ext>
                  </a:extLst>
                </a:gridCol>
                <a:gridCol w="693871">
                  <a:extLst>
                    <a:ext uri="{9D8B030D-6E8A-4147-A177-3AD203B41FA5}">
                      <a16:colId xmlns:a16="http://schemas.microsoft.com/office/drawing/2014/main" xmlns="" val="2302260095"/>
                    </a:ext>
                  </a:extLst>
                </a:gridCol>
                <a:gridCol w="693871">
                  <a:extLst>
                    <a:ext uri="{9D8B030D-6E8A-4147-A177-3AD203B41FA5}">
                      <a16:colId xmlns:a16="http://schemas.microsoft.com/office/drawing/2014/main" xmlns="" val="2919833042"/>
                    </a:ext>
                  </a:extLst>
                </a:gridCol>
                <a:gridCol w="693871">
                  <a:extLst>
                    <a:ext uri="{9D8B030D-6E8A-4147-A177-3AD203B41FA5}">
                      <a16:colId xmlns:a16="http://schemas.microsoft.com/office/drawing/2014/main" xmlns="" val="736990383"/>
                    </a:ext>
                  </a:extLst>
                </a:gridCol>
              </a:tblGrid>
              <a:tr h="931013">
                <a:tc gridSpan="2">
                  <a:txBody>
                    <a:bodyPr/>
                    <a:lstStyle/>
                    <a:p>
                      <a:pPr algn="ctr">
                        <a:lnSpc>
                          <a:spcPct val="115000"/>
                        </a:lnSpc>
                        <a:spcAft>
                          <a:spcPts val="0"/>
                        </a:spcAft>
                      </a:pPr>
                      <a:r>
                        <a:rPr lang="it-IT" sz="900">
                          <a:effectLst/>
                        </a:rPr>
                        <a:t>IMHOFF</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SEDIMENTATORE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DIGESTORE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VOLUMI DI INGOMBRO TOTALI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INGOMBRO IMHOFF </a:t>
                      </a:r>
                      <a:endParaRPr lang="it-IT" sz="1100">
                        <a:effectLst/>
                      </a:endParaRPr>
                    </a:p>
                    <a:p>
                      <a:pPr algn="ctr">
                        <a:lnSpc>
                          <a:spcPct val="115000"/>
                        </a:lnSpc>
                        <a:spcAft>
                          <a:spcPts val="0"/>
                        </a:spcAft>
                      </a:pPr>
                      <a:r>
                        <a:rPr lang="it-IT" sz="900">
                          <a:effectLst/>
                        </a:rPr>
                        <a:t>Ø  x h</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DIAMETRO TUBI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ALTEZZA USCITA</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00692000"/>
                  </a:ext>
                </a:extLst>
              </a:tr>
              <a:tr h="221600">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CODICE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913104364"/>
                  </a:ext>
                </a:extLst>
              </a:tr>
              <a:tr h="196988">
                <a:tc>
                  <a:txBody>
                    <a:bodyPr/>
                    <a:lstStyle/>
                    <a:p>
                      <a:pPr>
                        <a:lnSpc>
                          <a:spcPct val="115000"/>
                        </a:lnSpc>
                        <a:spcAft>
                          <a:spcPts val="0"/>
                        </a:spcAft>
                      </a:pPr>
                      <a:r>
                        <a:rPr lang="it-IT" sz="800">
                          <a:effectLst/>
                        </a:rPr>
                        <a:t>IMHOFF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107660954"/>
                  </a:ext>
                </a:extLst>
              </a:tr>
              <a:tr h="196988">
                <a:tc>
                  <a:txBody>
                    <a:bodyPr/>
                    <a:lstStyle/>
                    <a:p>
                      <a:pPr>
                        <a:lnSpc>
                          <a:spcPct val="115000"/>
                        </a:lnSpc>
                        <a:spcAft>
                          <a:spcPts val="0"/>
                        </a:spcAft>
                      </a:pPr>
                      <a:r>
                        <a:rPr lang="it-IT" sz="800">
                          <a:effectLst/>
                        </a:rPr>
                        <a:t>IMHOFF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A5N0009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238186258"/>
                  </a:ext>
                </a:extLst>
              </a:tr>
              <a:tr h="196988">
                <a:tc>
                  <a:txBody>
                    <a:bodyPr/>
                    <a:lstStyle/>
                    <a:p>
                      <a:pPr>
                        <a:lnSpc>
                          <a:spcPct val="115000"/>
                        </a:lnSpc>
                        <a:spcAft>
                          <a:spcPts val="0"/>
                        </a:spcAft>
                      </a:pPr>
                      <a:r>
                        <a:rPr lang="it-IT" sz="800">
                          <a:effectLst/>
                        </a:rPr>
                        <a:t>IMHOFF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2,37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176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032959506"/>
                  </a:ext>
                </a:extLst>
              </a:tr>
              <a:tr h="196988">
                <a:tc>
                  <a:txBody>
                    <a:bodyPr/>
                    <a:lstStyle/>
                    <a:p>
                      <a:pPr>
                        <a:lnSpc>
                          <a:spcPct val="115000"/>
                        </a:lnSpc>
                        <a:spcAft>
                          <a:spcPts val="0"/>
                        </a:spcAft>
                      </a:pPr>
                      <a:r>
                        <a:rPr lang="it-IT" sz="800">
                          <a:effectLst/>
                        </a:rPr>
                        <a:t>IMHOFF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51880993"/>
                  </a:ext>
                </a:extLst>
              </a:tr>
              <a:tr h="196988">
                <a:tc>
                  <a:txBody>
                    <a:bodyPr/>
                    <a:lstStyle/>
                    <a:p>
                      <a:pPr>
                        <a:lnSpc>
                          <a:spcPct val="115000"/>
                        </a:lnSpc>
                        <a:spcAft>
                          <a:spcPts val="0"/>
                        </a:spcAft>
                      </a:pPr>
                      <a:r>
                        <a:rPr lang="it-IT" sz="800">
                          <a:effectLst/>
                        </a:rPr>
                        <a:t>IMHOFF 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199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757921480"/>
                  </a:ext>
                </a:extLst>
              </a:tr>
              <a:tr h="196988">
                <a:tc>
                  <a:txBody>
                    <a:bodyPr/>
                    <a:lstStyle/>
                    <a:p>
                      <a:pPr>
                        <a:lnSpc>
                          <a:spcPct val="115000"/>
                        </a:lnSpc>
                        <a:spcAft>
                          <a:spcPts val="0"/>
                        </a:spcAft>
                      </a:pPr>
                      <a:r>
                        <a:rPr lang="it-IT" sz="800">
                          <a:effectLst/>
                        </a:rPr>
                        <a:t>IMHOFF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4,87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228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106688801"/>
                  </a:ext>
                </a:extLst>
              </a:tr>
              <a:tr h="196988">
                <a:tc>
                  <a:txBody>
                    <a:bodyPr/>
                    <a:lstStyle/>
                    <a:p>
                      <a:pPr>
                        <a:lnSpc>
                          <a:spcPct val="115000"/>
                        </a:lnSpc>
                        <a:spcAft>
                          <a:spcPts val="0"/>
                        </a:spcAft>
                      </a:pPr>
                      <a:r>
                        <a:rPr lang="it-IT" sz="800">
                          <a:effectLst/>
                        </a:rPr>
                        <a:t>IMHOFF 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7,69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190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278147665"/>
                  </a:ext>
                </a:extLst>
              </a:tr>
              <a:tr h="196988">
                <a:tc>
                  <a:txBody>
                    <a:bodyPr/>
                    <a:lstStyle/>
                    <a:p>
                      <a:pPr>
                        <a:lnSpc>
                          <a:spcPct val="115000"/>
                        </a:lnSpc>
                        <a:spcAft>
                          <a:spcPts val="0"/>
                        </a:spcAft>
                      </a:pPr>
                      <a:r>
                        <a:rPr lang="it-IT" sz="800">
                          <a:effectLst/>
                        </a:rPr>
                        <a:t>IMHOFF 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A5N0050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9,83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243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200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74025464"/>
                  </a:ext>
                </a:extLst>
              </a:tr>
            </a:tbl>
          </a:graphicData>
        </a:graphic>
      </p:graphicFrame>
    </p:spTree>
    <p:extLst>
      <p:ext uri="{BB962C8B-B14F-4D97-AF65-F5344CB8AC3E}">
        <p14:creationId xmlns:p14="http://schemas.microsoft.com/office/powerpoint/2010/main" xmlns="" val="107050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RENDIMENTI DEPURATIVI IMHOFF</a:t>
            </a:r>
          </a:p>
        </p:txBody>
      </p:sp>
      <p:sp>
        <p:nvSpPr>
          <p:cNvPr id="3" name="Segnaposto contenuto 2"/>
          <p:cNvSpPr>
            <a:spLocks noGrp="1"/>
          </p:cNvSpPr>
          <p:nvPr>
            <p:ph idx="1"/>
          </p:nvPr>
        </p:nvSpPr>
        <p:spPr>
          <a:xfrm>
            <a:off x="457200" y="1700808"/>
            <a:ext cx="8229600" cy="2044824"/>
          </a:xfrm>
        </p:spPr>
        <p:txBody>
          <a:bodyPr/>
          <a:lstStyle/>
          <a:p>
            <a:pPr marL="0" indent="0">
              <a:buNone/>
            </a:pPr>
            <a:r>
              <a:rPr lang="it-IT" dirty="0"/>
              <a:t>BOD = 30 %</a:t>
            </a:r>
          </a:p>
          <a:p>
            <a:pPr marL="0" indent="0">
              <a:buNone/>
            </a:pPr>
            <a:r>
              <a:rPr lang="it-IT" dirty="0"/>
              <a:t>SOLIDI SEDIMENTABILI 90%</a:t>
            </a:r>
          </a:p>
          <a:p>
            <a:pPr marL="0" indent="0">
              <a:buNone/>
            </a:pPr>
            <a:r>
              <a:rPr lang="it-IT" dirty="0"/>
              <a:t>SS TOTALI = 55 – 60 %</a:t>
            </a:r>
          </a:p>
        </p:txBody>
      </p:sp>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3528" y="3717032"/>
            <a:ext cx="6033828" cy="2805833"/>
          </a:xfrm>
          <a:prstGeom prst="rect">
            <a:avLst/>
          </a:prstGeom>
          <a:ln w="34925">
            <a:solidFill>
              <a:srgbClr val="FF0000"/>
            </a:solidFill>
          </a:ln>
        </p:spPr>
      </p:pic>
    </p:spTree>
    <p:extLst>
      <p:ext uri="{BB962C8B-B14F-4D97-AF65-F5344CB8AC3E}">
        <p14:creationId xmlns:p14="http://schemas.microsoft.com/office/powerpoint/2010/main" xmlns="" val="2922097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fontScale="90000"/>
          </a:bodyPr>
          <a:lstStyle/>
          <a:p>
            <a:r>
              <a:rPr lang="it-IT" dirty="0"/>
              <a:t>8 settembre 2008, n. 46-R (TOSCANA)</a:t>
            </a:r>
          </a:p>
        </p:txBody>
      </p:sp>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7584" y="1052736"/>
            <a:ext cx="7344816" cy="5390348"/>
          </a:xfrm>
          <a:prstGeom prst="rect">
            <a:avLst/>
          </a:prstGeom>
        </p:spPr>
      </p:pic>
    </p:spTree>
    <p:extLst>
      <p:ext uri="{BB962C8B-B14F-4D97-AF65-F5344CB8AC3E}">
        <p14:creationId xmlns:p14="http://schemas.microsoft.com/office/powerpoint/2010/main" xmlns="" val="1907926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6563072" cy="778098"/>
          </a:xfrm>
        </p:spPr>
        <p:txBody>
          <a:bodyPr/>
          <a:lstStyle/>
          <a:p>
            <a:pPr algn="l"/>
            <a:r>
              <a:rPr lang="it-IT" dirty="0"/>
              <a:t>IMPIANTI SECONDARI</a:t>
            </a:r>
          </a:p>
        </p:txBody>
      </p:sp>
      <p:sp>
        <p:nvSpPr>
          <p:cNvPr id="4" name="CasellaDiTesto 3"/>
          <p:cNvSpPr txBox="1"/>
          <p:nvPr/>
        </p:nvSpPr>
        <p:spPr>
          <a:xfrm>
            <a:off x="971600" y="1196752"/>
            <a:ext cx="7128792" cy="2952328"/>
          </a:xfrm>
          <a:prstGeom prst="rect">
            <a:avLst/>
          </a:prstGeom>
          <a:noFill/>
        </p:spPr>
        <p:txBody>
          <a:bodyPr wrap="square" rtlCol="0">
            <a:spAutoFit/>
          </a:bodyPr>
          <a:lstStyle/>
          <a:p>
            <a:pPr marL="285750" indent="-285750">
              <a:buFont typeface="Arial" panose="020B0604020202020204" pitchFamily="34" charset="0"/>
              <a:buChar char="•"/>
            </a:pPr>
            <a:r>
              <a:rPr lang="it-IT" dirty="0"/>
              <a:t>FAN (FILTRO PERCOLATORE ANAEROBICO) (- ERU-)</a:t>
            </a:r>
          </a:p>
          <a:p>
            <a:pPr marL="285750" indent="-285750">
              <a:buFont typeface="Arial" panose="020B0604020202020204" pitchFamily="34" charset="0"/>
              <a:buChar char="•"/>
            </a:pPr>
            <a:r>
              <a:rPr lang="it-IT" dirty="0"/>
              <a:t>FAE (FILTRO PERCOLATORE AEROBICO) (-ERU-)</a:t>
            </a:r>
          </a:p>
          <a:p>
            <a:pPr marL="285750" indent="-285750">
              <a:buFont typeface="Arial" panose="020B0604020202020204" pitchFamily="34" charset="0"/>
              <a:buChar char="•"/>
            </a:pPr>
            <a:r>
              <a:rPr lang="it-IT" dirty="0"/>
              <a:t>FBC (IMPIANTO A FANGHI ATTIVI A BASSO CARICO</a:t>
            </a:r>
          </a:p>
          <a:p>
            <a:pPr marL="285750" indent="-285750">
              <a:buFont typeface="Arial" panose="020B0604020202020204" pitchFamily="34" charset="0"/>
              <a:buChar char="•"/>
            </a:pPr>
            <a:r>
              <a:rPr lang="it-IT" dirty="0"/>
              <a:t>FOT (IMPIANTOAD OSSIDAZIONE TOTALE)</a:t>
            </a:r>
          </a:p>
          <a:p>
            <a:pPr marL="285750" indent="-285750">
              <a:buFont typeface="Arial" panose="020B0604020202020204" pitchFamily="34" charset="0"/>
              <a:buChar char="•"/>
            </a:pPr>
            <a:r>
              <a:rPr lang="it-IT" dirty="0"/>
              <a:t>FPAI</a:t>
            </a:r>
          </a:p>
          <a:p>
            <a:pPr marL="285750" indent="-285750">
              <a:buFont typeface="Arial" panose="020B0604020202020204" pitchFamily="34" charset="0"/>
              <a:buChar char="•"/>
            </a:pPr>
            <a:r>
              <a:rPr lang="it-IT" dirty="0"/>
              <a:t>FPAI SUPERIOR</a:t>
            </a:r>
          </a:p>
          <a:p>
            <a:pPr marL="285750" indent="-285750">
              <a:buFont typeface="Arial" panose="020B0604020202020204" pitchFamily="34" charset="0"/>
              <a:buChar char="•"/>
            </a:pPr>
            <a:r>
              <a:rPr lang="it-IT" dirty="0"/>
              <a:t>SUBI</a:t>
            </a:r>
          </a:p>
          <a:p>
            <a:pPr marL="285750" indent="-285750">
              <a:buFont typeface="Arial" panose="020B0604020202020204" pitchFamily="34" charset="0"/>
              <a:buChar char="•"/>
            </a:pPr>
            <a:r>
              <a:rPr lang="it-IT" dirty="0"/>
              <a:t>DRENASUB</a:t>
            </a:r>
          </a:p>
          <a:p>
            <a:pPr marL="285750" indent="-285750">
              <a:buFont typeface="Arial" panose="020B0604020202020204" pitchFamily="34" charset="0"/>
              <a:buChar char="•"/>
            </a:pPr>
            <a:r>
              <a:rPr lang="it-IT" dirty="0"/>
              <a:t>FITO</a:t>
            </a:r>
          </a:p>
          <a:p>
            <a:pPr marL="285750" indent="-285750">
              <a:buFont typeface="Arial" panose="020B0604020202020204" pitchFamily="34" charset="0"/>
              <a:buChar char="•"/>
            </a:pPr>
            <a:r>
              <a:rPr lang="it-IT" dirty="0"/>
              <a:t>EVAPO</a:t>
            </a:r>
          </a:p>
        </p:txBody>
      </p:sp>
    </p:spTree>
    <p:extLst>
      <p:ext uri="{BB962C8B-B14F-4D97-AF65-F5344CB8AC3E}">
        <p14:creationId xmlns:p14="http://schemas.microsoft.com/office/powerpoint/2010/main" xmlns="" val="2741547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1176" y="280935"/>
            <a:ext cx="3322712" cy="706090"/>
          </a:xfrm>
        </p:spPr>
        <p:txBody>
          <a:bodyPr>
            <a:normAutofit/>
          </a:bodyPr>
          <a:lstStyle/>
          <a:p>
            <a:r>
              <a:rPr lang="it-IT" sz="2800" dirty="0">
                <a:solidFill>
                  <a:srgbClr val="FF0000"/>
                </a:solidFill>
              </a:rPr>
              <a:t>FILTRI PERCOLATORI</a:t>
            </a:r>
          </a:p>
        </p:txBody>
      </p:sp>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6323" y="3140968"/>
            <a:ext cx="4320480" cy="3179933"/>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6323" y="1052736"/>
            <a:ext cx="2810312" cy="1800200"/>
          </a:xfrm>
          <a:prstGeom prst="rect">
            <a:avLst/>
          </a:prstGeom>
        </p:spPr>
      </p:pic>
      <p:sp>
        <p:nvSpPr>
          <p:cNvPr id="6" name="CasellaDiTesto 5"/>
          <p:cNvSpPr txBox="1"/>
          <p:nvPr/>
        </p:nvSpPr>
        <p:spPr>
          <a:xfrm>
            <a:off x="4932040" y="2492896"/>
            <a:ext cx="3312368" cy="923330"/>
          </a:xfrm>
          <a:prstGeom prst="rect">
            <a:avLst/>
          </a:prstGeom>
          <a:noFill/>
        </p:spPr>
        <p:txBody>
          <a:bodyPr wrap="square" rtlCol="0">
            <a:spAutoFit/>
          </a:bodyPr>
          <a:lstStyle/>
          <a:p>
            <a:r>
              <a:rPr lang="it-IT" dirty="0"/>
              <a:t>LE SOSTANZE ORGANICHE SON TRATTENUTE PER ASSIMILAZIONE E PER ADSORBIMENTO</a:t>
            </a:r>
          </a:p>
        </p:txBody>
      </p:sp>
      <p:sp>
        <p:nvSpPr>
          <p:cNvPr id="8" name="Rettangolo 7"/>
          <p:cNvSpPr/>
          <p:nvPr/>
        </p:nvSpPr>
        <p:spPr>
          <a:xfrm>
            <a:off x="611560" y="3645024"/>
            <a:ext cx="720080" cy="43204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1331640" y="3200202"/>
            <a:ext cx="1008111" cy="30080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2411760" y="3150515"/>
            <a:ext cx="1152128" cy="30080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p:cNvSpPr/>
          <p:nvPr/>
        </p:nvSpPr>
        <p:spPr>
          <a:xfrm>
            <a:off x="2195736" y="4137322"/>
            <a:ext cx="936104" cy="8038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2339751" y="5013176"/>
            <a:ext cx="648073"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2326278" y="5517232"/>
            <a:ext cx="648073" cy="5760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932040" y="3774637"/>
            <a:ext cx="3811656" cy="1166530"/>
          </a:xfrm>
          <a:prstGeom prst="rect">
            <a:avLst/>
          </a:prstGeom>
          <a:ln w="38100">
            <a:solidFill>
              <a:srgbClr val="FF0000"/>
            </a:solidFill>
          </a:ln>
        </p:spPr>
      </p:pic>
      <p:pic>
        <p:nvPicPr>
          <p:cNvPr id="15" name="Immagine 1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724128" y="694325"/>
            <a:ext cx="1440160" cy="1440160"/>
          </a:xfrm>
          <a:prstGeom prst="rect">
            <a:avLst/>
          </a:prstGeom>
        </p:spPr>
      </p:pic>
    </p:spTree>
    <p:extLst>
      <p:ext uri="{BB962C8B-B14F-4D97-AF65-F5344CB8AC3E}">
        <p14:creationId xmlns:p14="http://schemas.microsoft.com/office/powerpoint/2010/main" xmlns="" val="2636430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99592" y="764704"/>
            <a:ext cx="7220958" cy="2886478"/>
          </a:xfrm>
          <a:prstGeom prst="rect">
            <a:avLst/>
          </a:prstGeom>
        </p:spPr>
      </p:pic>
      <p:sp>
        <p:nvSpPr>
          <p:cNvPr id="5" name="Rettangolo 4"/>
          <p:cNvSpPr/>
          <p:nvPr/>
        </p:nvSpPr>
        <p:spPr>
          <a:xfrm>
            <a:off x="611560" y="2420888"/>
            <a:ext cx="8136904" cy="18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59832" y="2564904"/>
            <a:ext cx="5472608" cy="3645024"/>
          </a:xfrm>
          <a:prstGeom prst="rect">
            <a:avLst/>
          </a:prstGeom>
        </p:spPr>
      </p:pic>
      <p:sp>
        <p:nvSpPr>
          <p:cNvPr id="7" name="Rettangolo 6"/>
          <p:cNvSpPr/>
          <p:nvPr/>
        </p:nvSpPr>
        <p:spPr>
          <a:xfrm>
            <a:off x="2987824" y="2564904"/>
            <a:ext cx="3456384" cy="1656184"/>
          </a:xfrm>
          <a:prstGeom prst="rect">
            <a:avLst/>
          </a:prstGeom>
          <a:solidFill>
            <a:schemeClr val="accent1">
              <a:alpha val="400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3061147" y="4660929"/>
            <a:ext cx="3384376" cy="1693015"/>
          </a:xfrm>
          <a:prstGeom prst="rect">
            <a:avLst/>
          </a:prstGeom>
          <a:solidFill>
            <a:schemeClr val="accent1">
              <a:alpha val="400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p:cNvSpPr txBox="1"/>
          <p:nvPr/>
        </p:nvSpPr>
        <p:spPr>
          <a:xfrm>
            <a:off x="351231" y="2670773"/>
            <a:ext cx="2376264" cy="1200329"/>
          </a:xfrm>
          <a:prstGeom prst="rect">
            <a:avLst/>
          </a:prstGeom>
          <a:noFill/>
        </p:spPr>
        <p:txBody>
          <a:bodyPr wrap="square" rtlCol="0">
            <a:spAutoFit/>
          </a:bodyPr>
          <a:lstStyle/>
          <a:p>
            <a:r>
              <a:rPr lang="it-IT" dirty="0"/>
              <a:t>PRETRATTAMENTI: FOSSA SETTICA:</a:t>
            </a:r>
          </a:p>
          <a:p>
            <a:r>
              <a:rPr lang="it-IT" dirty="0"/>
              <a:t>DISOLEAZIONE E SEDIMENTAZIONE</a:t>
            </a:r>
          </a:p>
        </p:txBody>
      </p:sp>
      <p:sp>
        <p:nvSpPr>
          <p:cNvPr id="10" name="Freccia in giù 9"/>
          <p:cNvSpPr/>
          <p:nvPr/>
        </p:nvSpPr>
        <p:spPr>
          <a:xfrm>
            <a:off x="1043608" y="3984720"/>
            <a:ext cx="432048" cy="936104"/>
          </a:xfrm>
          <a:prstGeom prst="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F0000"/>
              </a:solidFill>
            </a:endParaRPr>
          </a:p>
        </p:txBody>
      </p:sp>
      <p:sp>
        <p:nvSpPr>
          <p:cNvPr id="11" name="CasellaDiTesto 10"/>
          <p:cNvSpPr txBox="1"/>
          <p:nvPr/>
        </p:nvSpPr>
        <p:spPr>
          <a:xfrm>
            <a:off x="287524" y="5034442"/>
            <a:ext cx="2376264" cy="923330"/>
          </a:xfrm>
          <a:prstGeom prst="rect">
            <a:avLst/>
          </a:prstGeom>
          <a:noFill/>
        </p:spPr>
        <p:txBody>
          <a:bodyPr wrap="square" rtlCol="0">
            <a:spAutoFit/>
          </a:bodyPr>
          <a:lstStyle/>
          <a:p>
            <a:r>
              <a:rPr lang="it-IT" dirty="0"/>
              <a:t>EVITARE IMPACCAMENTI DEL FILTRO E OSTRUZIONI</a:t>
            </a:r>
          </a:p>
        </p:txBody>
      </p:sp>
    </p:spTree>
    <p:extLst>
      <p:ext uri="{BB962C8B-B14F-4D97-AF65-F5344CB8AC3E}">
        <p14:creationId xmlns:p14="http://schemas.microsoft.com/office/powerpoint/2010/main" xmlns="" val="1399862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490066"/>
          </a:xfrm>
        </p:spPr>
        <p:txBody>
          <a:bodyPr>
            <a:normAutofit/>
          </a:bodyPr>
          <a:lstStyle/>
          <a:p>
            <a:pPr algn="l"/>
            <a:r>
              <a:rPr lang="it-IT" sz="2000" dirty="0"/>
              <a:t>FAN (FILTRO PERCOLATORE ANAEROBICO)</a:t>
            </a:r>
          </a:p>
        </p:txBody>
      </p:sp>
      <p:pic>
        <p:nvPicPr>
          <p:cNvPr id="4" name="image41.png"/>
          <p:cNvPicPr/>
          <p:nvPr/>
        </p:nvPicPr>
        <p:blipFill rotWithShape="1">
          <a:blip r:embed="rId2" cstate="print"/>
          <a:srcRect r="17070"/>
          <a:stretch/>
        </p:blipFill>
        <p:spPr>
          <a:xfrm>
            <a:off x="446172" y="836712"/>
            <a:ext cx="4197836" cy="1656184"/>
          </a:xfrm>
          <a:prstGeom prst="rect">
            <a:avLst/>
          </a:prstGeom>
          <a:ln/>
        </p:spPr>
      </p:pic>
      <p:graphicFrame>
        <p:nvGraphicFramePr>
          <p:cNvPr id="5" name="Tabella 4"/>
          <p:cNvGraphicFramePr>
            <a:graphicFrameLocks noGrp="1"/>
          </p:cNvGraphicFramePr>
          <p:nvPr>
            <p:extLst>
              <p:ext uri="{D42A27DB-BD31-4B8C-83A1-F6EECF244321}">
                <p14:modId xmlns:p14="http://schemas.microsoft.com/office/powerpoint/2010/main" xmlns="" val="1773860611"/>
              </p:ext>
            </p:extLst>
          </p:nvPr>
        </p:nvGraphicFramePr>
        <p:xfrm>
          <a:off x="430601" y="2852936"/>
          <a:ext cx="6733686" cy="3209387"/>
        </p:xfrm>
        <a:graphic>
          <a:graphicData uri="http://schemas.openxmlformats.org/drawingml/2006/table">
            <a:tbl>
              <a:tblPr>
                <a:tableStyleId>{5C22544A-7EE6-4342-B048-85BDC9FD1C3A}</a:tableStyleId>
              </a:tblPr>
              <a:tblGrid>
                <a:gridCol w="1123745">
                  <a:extLst>
                    <a:ext uri="{9D8B030D-6E8A-4147-A177-3AD203B41FA5}">
                      <a16:colId xmlns:a16="http://schemas.microsoft.com/office/drawing/2014/main" xmlns="" val="3508401895"/>
                    </a:ext>
                  </a:extLst>
                </a:gridCol>
                <a:gridCol w="553093">
                  <a:extLst>
                    <a:ext uri="{9D8B030D-6E8A-4147-A177-3AD203B41FA5}">
                      <a16:colId xmlns:a16="http://schemas.microsoft.com/office/drawing/2014/main" xmlns="" val="3970431318"/>
                    </a:ext>
                  </a:extLst>
                </a:gridCol>
                <a:gridCol w="561872">
                  <a:extLst>
                    <a:ext uri="{9D8B030D-6E8A-4147-A177-3AD203B41FA5}">
                      <a16:colId xmlns:a16="http://schemas.microsoft.com/office/drawing/2014/main" xmlns="" val="3026002932"/>
                    </a:ext>
                  </a:extLst>
                </a:gridCol>
                <a:gridCol w="561872">
                  <a:extLst>
                    <a:ext uri="{9D8B030D-6E8A-4147-A177-3AD203B41FA5}">
                      <a16:colId xmlns:a16="http://schemas.microsoft.com/office/drawing/2014/main" xmlns="" val="2229226613"/>
                    </a:ext>
                  </a:extLst>
                </a:gridCol>
                <a:gridCol w="561872">
                  <a:extLst>
                    <a:ext uri="{9D8B030D-6E8A-4147-A177-3AD203B41FA5}">
                      <a16:colId xmlns:a16="http://schemas.microsoft.com/office/drawing/2014/main" xmlns="" val="2912832321"/>
                    </a:ext>
                  </a:extLst>
                </a:gridCol>
                <a:gridCol w="561872">
                  <a:extLst>
                    <a:ext uri="{9D8B030D-6E8A-4147-A177-3AD203B41FA5}">
                      <a16:colId xmlns:a16="http://schemas.microsoft.com/office/drawing/2014/main" xmlns="" val="4146899558"/>
                    </a:ext>
                  </a:extLst>
                </a:gridCol>
                <a:gridCol w="561872">
                  <a:extLst>
                    <a:ext uri="{9D8B030D-6E8A-4147-A177-3AD203B41FA5}">
                      <a16:colId xmlns:a16="http://schemas.microsoft.com/office/drawing/2014/main" xmlns="" val="1460787227"/>
                    </a:ext>
                  </a:extLst>
                </a:gridCol>
                <a:gridCol w="561872">
                  <a:extLst>
                    <a:ext uri="{9D8B030D-6E8A-4147-A177-3AD203B41FA5}">
                      <a16:colId xmlns:a16="http://schemas.microsoft.com/office/drawing/2014/main" xmlns="" val="1336674937"/>
                    </a:ext>
                  </a:extLst>
                </a:gridCol>
                <a:gridCol w="561872">
                  <a:extLst>
                    <a:ext uri="{9D8B030D-6E8A-4147-A177-3AD203B41FA5}">
                      <a16:colId xmlns:a16="http://schemas.microsoft.com/office/drawing/2014/main" xmlns="" val="2646305433"/>
                    </a:ext>
                  </a:extLst>
                </a:gridCol>
                <a:gridCol w="561872">
                  <a:extLst>
                    <a:ext uri="{9D8B030D-6E8A-4147-A177-3AD203B41FA5}">
                      <a16:colId xmlns:a16="http://schemas.microsoft.com/office/drawing/2014/main" xmlns="" val="3264556954"/>
                    </a:ext>
                  </a:extLst>
                </a:gridCol>
                <a:gridCol w="561872">
                  <a:extLst>
                    <a:ext uri="{9D8B030D-6E8A-4147-A177-3AD203B41FA5}">
                      <a16:colId xmlns:a16="http://schemas.microsoft.com/office/drawing/2014/main" xmlns="" val="3749323285"/>
                    </a:ext>
                  </a:extLst>
                </a:gridCol>
              </a:tblGrid>
              <a:tr h="1414933">
                <a:tc gridSpan="2">
                  <a:txBody>
                    <a:bodyPr/>
                    <a:lstStyle/>
                    <a:p>
                      <a:pPr algn="ctr">
                        <a:lnSpc>
                          <a:spcPct val="115000"/>
                        </a:lnSpc>
                        <a:spcAft>
                          <a:spcPts val="0"/>
                        </a:spcAft>
                      </a:pPr>
                      <a:r>
                        <a:rPr lang="it-IT" sz="900" dirty="0">
                          <a:effectLst/>
                        </a:rPr>
                        <a:t>FAN</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FILTRO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SUPERFICIE FILTRO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TOTALE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USCITA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DIAMETRO Ø</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DIAMETRO TUBI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rowSpan="2">
                  <a:txBody>
                    <a:bodyPr/>
                    <a:lstStyle/>
                    <a:p>
                      <a:pPr algn="ctr">
                        <a:lnSpc>
                          <a:spcPct val="115000"/>
                        </a:lnSpc>
                        <a:spcAft>
                          <a:spcPts val="0"/>
                        </a:spcAft>
                      </a:pP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702740160"/>
                  </a:ext>
                </a:extLst>
              </a:tr>
              <a:tr h="252166">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CODICE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vMerge="1">
                  <a:txBody>
                    <a:bodyPr/>
                    <a:lstStyle/>
                    <a:p>
                      <a:endParaRPr lang="it-IT"/>
                    </a:p>
                  </a:txBody>
                  <a:tcPr/>
                </a:tc>
                <a:extLst>
                  <a:ext uri="{0D108BD9-81ED-4DB2-BD59-A6C34878D82A}">
                    <a16:rowId xmlns:a16="http://schemas.microsoft.com/office/drawing/2014/main" xmlns="" val="861071255"/>
                  </a:ext>
                </a:extLst>
              </a:tr>
              <a:tr h="168111">
                <a:tc>
                  <a:txBody>
                    <a:bodyPr/>
                    <a:lstStyle/>
                    <a:p>
                      <a:pPr>
                        <a:lnSpc>
                          <a:spcPct val="115000"/>
                        </a:lnSpc>
                        <a:spcAft>
                          <a:spcPts val="0"/>
                        </a:spcAft>
                      </a:pPr>
                      <a:r>
                        <a:rPr lang="it-IT" sz="800">
                          <a:effectLst/>
                        </a:rPr>
                        <a:t>FAN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850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102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1030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997055393"/>
                  </a:ext>
                </a:extLst>
              </a:tr>
              <a:tr h="168111">
                <a:tc>
                  <a:txBody>
                    <a:bodyPr/>
                    <a:lstStyle/>
                    <a:p>
                      <a:pPr>
                        <a:lnSpc>
                          <a:spcPct val="115000"/>
                        </a:lnSpc>
                        <a:spcAft>
                          <a:spcPts val="0"/>
                        </a:spcAft>
                      </a:pPr>
                      <a:r>
                        <a:rPr lang="it-IT" sz="800">
                          <a:effectLst/>
                        </a:rPr>
                        <a:t>FAN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A5B2009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825093663"/>
                  </a:ext>
                </a:extLst>
              </a:tr>
              <a:tr h="182120">
                <a:tc>
                  <a:txBody>
                    <a:bodyPr/>
                    <a:lstStyle/>
                    <a:p>
                      <a:pPr>
                        <a:lnSpc>
                          <a:spcPct val="115000"/>
                        </a:lnSpc>
                        <a:spcAft>
                          <a:spcPts val="0"/>
                        </a:spcAft>
                      </a:pPr>
                      <a:r>
                        <a:rPr lang="it-IT" sz="800">
                          <a:effectLst/>
                        </a:rPr>
                        <a:t>FAN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985222083"/>
                  </a:ext>
                </a:extLst>
              </a:tr>
              <a:tr h="182120">
                <a:tc>
                  <a:txBody>
                    <a:bodyPr/>
                    <a:lstStyle/>
                    <a:p>
                      <a:pPr>
                        <a:lnSpc>
                          <a:spcPct val="115000"/>
                        </a:lnSpc>
                        <a:spcAft>
                          <a:spcPts val="0"/>
                        </a:spcAft>
                      </a:pPr>
                      <a:r>
                        <a:rPr lang="it-IT" sz="800">
                          <a:effectLst/>
                        </a:rPr>
                        <a:t>FAN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863633687"/>
                  </a:ext>
                </a:extLst>
              </a:tr>
              <a:tr h="182120">
                <a:tc>
                  <a:txBody>
                    <a:bodyPr/>
                    <a:lstStyle/>
                    <a:p>
                      <a:pPr>
                        <a:lnSpc>
                          <a:spcPct val="115000"/>
                        </a:lnSpc>
                        <a:spcAft>
                          <a:spcPts val="0"/>
                        </a:spcAft>
                      </a:pPr>
                      <a:r>
                        <a:rPr lang="it-IT" sz="800">
                          <a:effectLst/>
                        </a:rPr>
                        <a:t>FAN 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1990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802573857"/>
                  </a:ext>
                </a:extLst>
              </a:tr>
              <a:tr h="182120">
                <a:tc>
                  <a:txBody>
                    <a:bodyPr/>
                    <a:lstStyle/>
                    <a:p>
                      <a:pPr>
                        <a:lnSpc>
                          <a:spcPct val="115000"/>
                        </a:lnSpc>
                        <a:spcAft>
                          <a:spcPts val="0"/>
                        </a:spcAft>
                      </a:pPr>
                      <a:r>
                        <a:rPr lang="it-IT" sz="800">
                          <a:effectLst/>
                        </a:rPr>
                        <a:t>FAN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2280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1910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888189188"/>
                  </a:ext>
                </a:extLst>
              </a:tr>
              <a:tr h="168111">
                <a:tc>
                  <a:txBody>
                    <a:bodyPr/>
                    <a:lstStyle/>
                    <a:p>
                      <a:pPr>
                        <a:lnSpc>
                          <a:spcPct val="115000"/>
                        </a:lnSpc>
                        <a:spcAft>
                          <a:spcPts val="0"/>
                        </a:spcAft>
                      </a:pPr>
                      <a:r>
                        <a:rPr lang="it-IT" sz="800">
                          <a:effectLst/>
                        </a:rPr>
                        <a:t>FAN 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540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1900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989206634"/>
                  </a:ext>
                </a:extLst>
              </a:tr>
              <a:tr h="182120">
                <a:tc>
                  <a:txBody>
                    <a:bodyPr/>
                    <a:lstStyle/>
                    <a:p>
                      <a:pPr>
                        <a:lnSpc>
                          <a:spcPct val="115000"/>
                        </a:lnSpc>
                        <a:spcAft>
                          <a:spcPts val="0"/>
                        </a:spcAft>
                      </a:pPr>
                      <a:r>
                        <a:rPr lang="it-IT" sz="800">
                          <a:effectLst/>
                        </a:rPr>
                        <a:t>FAN 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A5B2050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780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2430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2130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983926145"/>
                  </a:ext>
                </a:extLst>
              </a:tr>
            </a:tbl>
          </a:graphicData>
        </a:graphic>
      </p:graphicFrame>
    </p:spTree>
    <p:extLst>
      <p:ext uri="{BB962C8B-B14F-4D97-AF65-F5344CB8AC3E}">
        <p14:creationId xmlns:p14="http://schemas.microsoft.com/office/powerpoint/2010/main" xmlns="" val="3637336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27784" y="188640"/>
            <a:ext cx="3493387" cy="4326755"/>
          </a:xfrm>
          <a:prstGeom prst="rect">
            <a:avLst/>
          </a:prstGeom>
        </p:spPr>
      </p:pic>
      <p:sp>
        <p:nvSpPr>
          <p:cNvPr id="5" name="Freccia a destra 4"/>
          <p:cNvSpPr/>
          <p:nvPr/>
        </p:nvSpPr>
        <p:spPr>
          <a:xfrm>
            <a:off x="1331640" y="908720"/>
            <a:ext cx="144016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a destra 5"/>
          <p:cNvSpPr/>
          <p:nvPr/>
        </p:nvSpPr>
        <p:spPr>
          <a:xfrm>
            <a:off x="6228184" y="1088740"/>
            <a:ext cx="144016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in su 6"/>
          <p:cNvSpPr/>
          <p:nvPr/>
        </p:nvSpPr>
        <p:spPr>
          <a:xfrm>
            <a:off x="4139952" y="2132856"/>
            <a:ext cx="144016" cy="173446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su 7"/>
          <p:cNvSpPr/>
          <p:nvPr/>
        </p:nvSpPr>
        <p:spPr>
          <a:xfrm>
            <a:off x="4572000" y="2132856"/>
            <a:ext cx="144016" cy="173446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su 8"/>
          <p:cNvSpPr/>
          <p:nvPr/>
        </p:nvSpPr>
        <p:spPr>
          <a:xfrm>
            <a:off x="5076056" y="2134756"/>
            <a:ext cx="144016" cy="173446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curva 9"/>
          <p:cNvSpPr/>
          <p:nvPr/>
        </p:nvSpPr>
        <p:spPr>
          <a:xfrm>
            <a:off x="4932040" y="1160748"/>
            <a:ext cx="432048" cy="54006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1" name="Freccia in giù 10"/>
          <p:cNvSpPr/>
          <p:nvPr/>
        </p:nvSpPr>
        <p:spPr>
          <a:xfrm>
            <a:off x="3642811" y="1484784"/>
            <a:ext cx="179021" cy="19678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2" name="Immagin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3568" y="4515395"/>
            <a:ext cx="1912952" cy="1912952"/>
          </a:xfrm>
          <a:prstGeom prst="rect">
            <a:avLst/>
          </a:prstGeom>
        </p:spPr>
      </p:pic>
      <p:sp>
        <p:nvSpPr>
          <p:cNvPr id="13" name="Freccia in su 12"/>
          <p:cNvSpPr/>
          <p:nvPr/>
        </p:nvSpPr>
        <p:spPr>
          <a:xfrm>
            <a:off x="4968044" y="119004"/>
            <a:ext cx="216024" cy="6375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339693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9.png"/>
          <p:cNvPicPr/>
          <p:nvPr/>
        </p:nvPicPr>
        <p:blipFill>
          <a:blip r:embed="rId2" cstate="print"/>
          <a:srcRect/>
          <a:stretch>
            <a:fillRect/>
          </a:stretch>
        </p:blipFill>
        <p:spPr>
          <a:xfrm>
            <a:off x="323528" y="764704"/>
            <a:ext cx="5760640" cy="2448272"/>
          </a:xfrm>
          <a:prstGeom prst="rect">
            <a:avLst/>
          </a:prstGeom>
          <a:ln/>
        </p:spPr>
      </p:pic>
      <p:graphicFrame>
        <p:nvGraphicFramePr>
          <p:cNvPr id="5" name="Tabella 4"/>
          <p:cNvGraphicFramePr>
            <a:graphicFrameLocks noGrp="1"/>
          </p:cNvGraphicFramePr>
          <p:nvPr>
            <p:extLst>
              <p:ext uri="{D42A27DB-BD31-4B8C-83A1-F6EECF244321}">
                <p14:modId xmlns:p14="http://schemas.microsoft.com/office/powerpoint/2010/main" xmlns="" val="1899979533"/>
              </p:ext>
            </p:extLst>
          </p:nvPr>
        </p:nvGraphicFramePr>
        <p:xfrm>
          <a:off x="395536" y="3356992"/>
          <a:ext cx="6840761" cy="3168353"/>
        </p:xfrm>
        <a:graphic>
          <a:graphicData uri="http://schemas.openxmlformats.org/drawingml/2006/table">
            <a:tbl>
              <a:tblPr>
                <a:tableStyleId>{5C22544A-7EE6-4342-B048-85BDC9FD1C3A}</a:tableStyleId>
              </a:tblPr>
              <a:tblGrid>
                <a:gridCol w="1245544">
                  <a:extLst>
                    <a:ext uri="{9D8B030D-6E8A-4147-A177-3AD203B41FA5}">
                      <a16:colId xmlns:a16="http://schemas.microsoft.com/office/drawing/2014/main" xmlns="" val="1996401874"/>
                    </a:ext>
                  </a:extLst>
                </a:gridCol>
                <a:gridCol w="613041">
                  <a:extLst>
                    <a:ext uri="{9D8B030D-6E8A-4147-A177-3AD203B41FA5}">
                      <a16:colId xmlns:a16="http://schemas.microsoft.com/office/drawing/2014/main" xmlns="" val="1834721463"/>
                    </a:ext>
                  </a:extLst>
                </a:gridCol>
                <a:gridCol w="622772">
                  <a:extLst>
                    <a:ext uri="{9D8B030D-6E8A-4147-A177-3AD203B41FA5}">
                      <a16:colId xmlns:a16="http://schemas.microsoft.com/office/drawing/2014/main" xmlns="" val="3041508129"/>
                    </a:ext>
                  </a:extLst>
                </a:gridCol>
                <a:gridCol w="622772">
                  <a:extLst>
                    <a:ext uri="{9D8B030D-6E8A-4147-A177-3AD203B41FA5}">
                      <a16:colId xmlns:a16="http://schemas.microsoft.com/office/drawing/2014/main" xmlns="" val="4079847782"/>
                    </a:ext>
                  </a:extLst>
                </a:gridCol>
                <a:gridCol w="622772">
                  <a:extLst>
                    <a:ext uri="{9D8B030D-6E8A-4147-A177-3AD203B41FA5}">
                      <a16:colId xmlns:a16="http://schemas.microsoft.com/office/drawing/2014/main" xmlns="" val="1329173863"/>
                    </a:ext>
                  </a:extLst>
                </a:gridCol>
                <a:gridCol w="622772">
                  <a:extLst>
                    <a:ext uri="{9D8B030D-6E8A-4147-A177-3AD203B41FA5}">
                      <a16:colId xmlns:a16="http://schemas.microsoft.com/office/drawing/2014/main" xmlns="" val="4269446380"/>
                    </a:ext>
                  </a:extLst>
                </a:gridCol>
                <a:gridCol w="622772">
                  <a:extLst>
                    <a:ext uri="{9D8B030D-6E8A-4147-A177-3AD203B41FA5}">
                      <a16:colId xmlns:a16="http://schemas.microsoft.com/office/drawing/2014/main" xmlns="" val="4056561169"/>
                    </a:ext>
                  </a:extLst>
                </a:gridCol>
                <a:gridCol w="622772">
                  <a:extLst>
                    <a:ext uri="{9D8B030D-6E8A-4147-A177-3AD203B41FA5}">
                      <a16:colId xmlns:a16="http://schemas.microsoft.com/office/drawing/2014/main" xmlns="" val="2514668492"/>
                    </a:ext>
                  </a:extLst>
                </a:gridCol>
                <a:gridCol w="813495">
                  <a:extLst>
                    <a:ext uri="{9D8B030D-6E8A-4147-A177-3AD203B41FA5}">
                      <a16:colId xmlns:a16="http://schemas.microsoft.com/office/drawing/2014/main" xmlns="" val="3349396603"/>
                    </a:ext>
                  </a:extLst>
                </a:gridCol>
                <a:gridCol w="432049">
                  <a:extLst>
                    <a:ext uri="{9D8B030D-6E8A-4147-A177-3AD203B41FA5}">
                      <a16:colId xmlns:a16="http://schemas.microsoft.com/office/drawing/2014/main" xmlns="" val="2746196860"/>
                    </a:ext>
                  </a:extLst>
                </a:gridCol>
              </a:tblGrid>
              <a:tr h="1454562">
                <a:tc gridSpan="2">
                  <a:txBody>
                    <a:bodyPr/>
                    <a:lstStyle/>
                    <a:p>
                      <a:pPr algn="ctr">
                        <a:lnSpc>
                          <a:spcPct val="115000"/>
                        </a:lnSpc>
                        <a:spcAft>
                          <a:spcPts val="0"/>
                        </a:spcAft>
                      </a:pPr>
                      <a:r>
                        <a:rPr lang="it-IT" sz="900">
                          <a:effectLst/>
                        </a:rPr>
                        <a:t>FAE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FILTRO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SUPERFICIE FILTRO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TOTALE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ALTEZZA USCITA</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DIAMETRO Ø</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DIAMETRO TUBI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140570554"/>
                  </a:ext>
                </a:extLst>
              </a:tr>
              <a:tr h="259229">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CODICE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338842581"/>
                  </a:ext>
                </a:extLst>
              </a:tr>
              <a:tr h="172819">
                <a:tc>
                  <a:txBody>
                    <a:bodyPr/>
                    <a:lstStyle/>
                    <a:p>
                      <a:pPr>
                        <a:lnSpc>
                          <a:spcPct val="115000"/>
                        </a:lnSpc>
                        <a:spcAft>
                          <a:spcPts val="0"/>
                        </a:spcAft>
                      </a:pPr>
                      <a:r>
                        <a:rPr lang="it-IT" sz="800">
                          <a:effectLst/>
                        </a:rPr>
                        <a:t>FAE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850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102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1030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1946469814"/>
                  </a:ext>
                </a:extLst>
              </a:tr>
              <a:tr h="172819">
                <a:tc>
                  <a:txBody>
                    <a:bodyPr/>
                    <a:lstStyle/>
                    <a:p>
                      <a:pPr>
                        <a:lnSpc>
                          <a:spcPct val="115000"/>
                        </a:lnSpc>
                        <a:spcAft>
                          <a:spcPts val="0"/>
                        </a:spcAft>
                      </a:pPr>
                      <a:r>
                        <a:rPr lang="it-IT" sz="800">
                          <a:effectLst/>
                        </a:rPr>
                        <a:t>FAE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A5B1009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2359571489"/>
                  </a:ext>
                </a:extLst>
              </a:tr>
              <a:tr h="187221">
                <a:tc>
                  <a:txBody>
                    <a:bodyPr/>
                    <a:lstStyle/>
                    <a:p>
                      <a:pPr>
                        <a:lnSpc>
                          <a:spcPct val="115000"/>
                        </a:lnSpc>
                        <a:spcAft>
                          <a:spcPts val="0"/>
                        </a:spcAft>
                      </a:pPr>
                      <a:r>
                        <a:rPr lang="it-IT" sz="800">
                          <a:effectLst/>
                        </a:rPr>
                        <a:t>FAE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3984633020"/>
                  </a:ext>
                </a:extLst>
              </a:tr>
              <a:tr h="187221">
                <a:tc>
                  <a:txBody>
                    <a:bodyPr/>
                    <a:lstStyle/>
                    <a:p>
                      <a:pPr>
                        <a:lnSpc>
                          <a:spcPct val="115000"/>
                        </a:lnSpc>
                        <a:spcAft>
                          <a:spcPts val="0"/>
                        </a:spcAft>
                      </a:pPr>
                      <a:r>
                        <a:rPr lang="it-IT" sz="800">
                          <a:effectLst/>
                        </a:rPr>
                        <a:t>FAE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1330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1006570128"/>
                  </a:ext>
                </a:extLst>
              </a:tr>
              <a:tr h="187221">
                <a:tc>
                  <a:txBody>
                    <a:bodyPr/>
                    <a:lstStyle/>
                    <a:p>
                      <a:pPr>
                        <a:lnSpc>
                          <a:spcPct val="115000"/>
                        </a:lnSpc>
                        <a:spcAft>
                          <a:spcPts val="0"/>
                        </a:spcAft>
                      </a:pPr>
                      <a:r>
                        <a:rPr lang="it-IT" sz="800">
                          <a:effectLst/>
                        </a:rPr>
                        <a:t>FAE 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1990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4267925384"/>
                  </a:ext>
                </a:extLst>
              </a:tr>
              <a:tr h="187221">
                <a:tc>
                  <a:txBody>
                    <a:bodyPr/>
                    <a:lstStyle/>
                    <a:p>
                      <a:pPr>
                        <a:lnSpc>
                          <a:spcPct val="115000"/>
                        </a:lnSpc>
                        <a:spcAft>
                          <a:spcPts val="0"/>
                        </a:spcAft>
                      </a:pPr>
                      <a:r>
                        <a:rPr lang="it-IT" sz="800">
                          <a:effectLst/>
                        </a:rPr>
                        <a:t>FAE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2280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1910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148832105"/>
                  </a:ext>
                </a:extLst>
              </a:tr>
              <a:tr h="172819">
                <a:tc>
                  <a:txBody>
                    <a:bodyPr/>
                    <a:lstStyle/>
                    <a:p>
                      <a:pPr>
                        <a:lnSpc>
                          <a:spcPct val="115000"/>
                        </a:lnSpc>
                        <a:spcAft>
                          <a:spcPts val="0"/>
                        </a:spcAft>
                      </a:pPr>
                      <a:r>
                        <a:rPr lang="it-IT" sz="800">
                          <a:effectLst/>
                        </a:rPr>
                        <a:t>FAE 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540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1900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2268638159"/>
                  </a:ext>
                </a:extLst>
              </a:tr>
              <a:tr h="187221">
                <a:tc>
                  <a:txBody>
                    <a:bodyPr/>
                    <a:lstStyle/>
                    <a:p>
                      <a:pPr>
                        <a:lnSpc>
                          <a:spcPct val="115000"/>
                        </a:lnSpc>
                        <a:spcAft>
                          <a:spcPts val="0"/>
                        </a:spcAft>
                      </a:pPr>
                      <a:r>
                        <a:rPr lang="it-IT" sz="800">
                          <a:effectLst/>
                        </a:rPr>
                        <a:t>FAE 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nSpc>
                          <a:spcPct val="115000"/>
                        </a:lnSpc>
                        <a:spcAft>
                          <a:spcPts val="0"/>
                        </a:spcAft>
                      </a:pPr>
                      <a:r>
                        <a:rPr lang="it-IT" sz="800">
                          <a:effectLst/>
                        </a:rPr>
                        <a:t>A5B1050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780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2430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2130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dirty="0">
                          <a:effectLst/>
                        </a:rPr>
                        <a:t>160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xmlns="" val="1056398040"/>
                  </a:ext>
                </a:extLst>
              </a:tr>
            </a:tbl>
          </a:graphicData>
        </a:graphic>
      </p:graphicFrame>
      <p:sp>
        <p:nvSpPr>
          <p:cNvPr id="6" name="Titolo 1"/>
          <p:cNvSpPr>
            <a:spLocks noGrp="1"/>
          </p:cNvSpPr>
          <p:nvPr>
            <p:ph type="title"/>
          </p:nvPr>
        </p:nvSpPr>
        <p:spPr>
          <a:xfrm>
            <a:off x="457200" y="274638"/>
            <a:ext cx="8229600" cy="490066"/>
          </a:xfrm>
        </p:spPr>
        <p:txBody>
          <a:bodyPr>
            <a:normAutofit/>
          </a:bodyPr>
          <a:lstStyle/>
          <a:p>
            <a:pPr algn="l"/>
            <a:r>
              <a:rPr lang="it-IT" sz="2000" dirty="0"/>
              <a:t>FAE (FILTRO PERCOLATORE AEROBICO)</a:t>
            </a:r>
          </a:p>
        </p:txBody>
      </p:sp>
      <p:sp>
        <p:nvSpPr>
          <p:cNvPr id="2" name="Freccia in giù 1"/>
          <p:cNvSpPr/>
          <p:nvPr/>
        </p:nvSpPr>
        <p:spPr>
          <a:xfrm>
            <a:off x="2339752" y="1052736"/>
            <a:ext cx="14401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724826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418058"/>
          </a:xfrm>
        </p:spPr>
        <p:txBody>
          <a:bodyPr>
            <a:normAutofit fontScale="90000"/>
          </a:bodyPr>
          <a:lstStyle/>
          <a:p>
            <a:r>
              <a:rPr lang="it-IT" dirty="0"/>
              <a:t>DIMENSIONAMENTO</a:t>
            </a:r>
          </a:p>
        </p:txBody>
      </p:sp>
      <p:sp>
        <p:nvSpPr>
          <p:cNvPr id="4" name="Titolo 1"/>
          <p:cNvSpPr txBox="1">
            <a:spLocks/>
          </p:cNvSpPr>
          <p:nvPr/>
        </p:nvSpPr>
        <p:spPr>
          <a:xfrm>
            <a:off x="405880" y="803737"/>
            <a:ext cx="8280920" cy="64807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1800" dirty="0"/>
              <a:t>FATTORE DI CARICO = CARICO ORGANICO GIORNALIERO/VOLUME MASSA DI CONTATTO</a:t>
            </a:r>
          </a:p>
        </p:txBody>
      </p:sp>
      <mc:AlternateContent xmlns:mc="http://schemas.openxmlformats.org/markup-compatibility/2006">
        <mc:Choice xmlns:a14="http://schemas.microsoft.com/office/drawing/2010/main" xmlns="" Requires="a14">
          <p:sp>
            <p:nvSpPr>
              <p:cNvPr id="5" name="Titolo 1"/>
              <p:cNvSpPr txBox="1">
                <a:spLocks/>
              </p:cNvSpPr>
              <p:nvPr/>
            </p:nvSpPr>
            <p:spPr>
              <a:xfrm>
                <a:off x="3563888" y="1420321"/>
                <a:ext cx="2232248" cy="784543"/>
              </a:xfrm>
              <a:prstGeom prst="rect">
                <a:avLst/>
              </a:prstGeom>
              <a:solidFill>
                <a:srgbClr val="FFFF00"/>
              </a:solidFill>
              <a:ln w="15875">
                <a:solidFill>
                  <a:srgbClr val="00B0F0"/>
                </a:solidFill>
              </a:ln>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1800" dirty="0"/>
                  <a:t>F cv =  </a:t>
                </a:r>
                <a14:m>
                  <m:oMath xmlns:m="http://schemas.openxmlformats.org/officeDocument/2006/math">
                    <m:f>
                      <m:fPr>
                        <m:ctrlPr>
                          <a:rPr lang="it-IT" sz="1800" i="1" dirty="0" smtClean="0">
                            <a:latin typeface="Cambria Math" panose="02040503050406030204" pitchFamily="18" charset="0"/>
                          </a:rPr>
                        </m:ctrlPr>
                      </m:fPr>
                      <m:num>
                        <m:r>
                          <m:rPr>
                            <m:sty m:val="p"/>
                          </m:rPr>
                          <a:rPr lang="it-IT" sz="1800" b="0" i="0" dirty="0" smtClean="0">
                            <a:latin typeface="Cambria Math" panose="02040503050406030204" pitchFamily="18" charset="0"/>
                          </a:rPr>
                          <m:t>Kg</m:t>
                        </m:r>
                        <m:r>
                          <a:rPr lang="it-IT" sz="1800" b="0" i="0" dirty="0" smtClean="0">
                            <a:latin typeface="Cambria Math" panose="02040503050406030204" pitchFamily="18" charset="0"/>
                          </a:rPr>
                          <m:t> </m:t>
                        </m:r>
                        <m:r>
                          <m:rPr>
                            <m:sty m:val="p"/>
                          </m:rPr>
                          <a:rPr lang="it-IT" sz="1800" b="0" i="0" dirty="0" smtClean="0">
                            <a:latin typeface="Cambria Math" panose="02040503050406030204" pitchFamily="18" charset="0"/>
                          </a:rPr>
                          <m:t>BOD</m:t>
                        </m:r>
                        <m:r>
                          <a:rPr lang="it-IT" sz="1800" b="0" i="0" dirty="0" smtClean="0">
                            <a:latin typeface="Cambria Math" panose="02040503050406030204" pitchFamily="18" charset="0"/>
                          </a:rPr>
                          <m:t>/</m:t>
                        </m:r>
                        <m:r>
                          <m:rPr>
                            <m:sty m:val="p"/>
                          </m:rPr>
                          <a:rPr lang="it-IT" sz="1800" b="0" i="0" dirty="0" smtClean="0">
                            <a:latin typeface="Cambria Math" panose="02040503050406030204" pitchFamily="18" charset="0"/>
                          </a:rPr>
                          <m:t>d</m:t>
                        </m:r>
                      </m:num>
                      <m:den>
                        <m:r>
                          <m:rPr>
                            <m:sty m:val="p"/>
                          </m:rPr>
                          <a:rPr lang="it-IT" sz="1800" b="0" i="0" dirty="0" smtClean="0">
                            <a:latin typeface="Cambria Math" panose="02040503050406030204" pitchFamily="18" charset="0"/>
                          </a:rPr>
                          <m:t>MC</m:t>
                        </m:r>
                      </m:den>
                    </m:f>
                  </m:oMath>
                </a14:m>
                <a:endParaRPr lang="it-IT" sz="1800" dirty="0"/>
              </a:p>
            </p:txBody>
          </p:sp>
        </mc:Choice>
        <mc:Fallback>
          <p:sp>
            <p:nvSpPr>
              <p:cNvPr id="5" name="Titolo 1"/>
              <p:cNvSpPr txBox="1">
                <a:spLocks noRot="1" noChangeAspect="1" noMove="1" noResize="1" noEditPoints="1" noAdjustHandles="1" noChangeArrowheads="1" noChangeShapeType="1" noTextEdit="1"/>
              </p:cNvSpPr>
              <p:nvPr/>
            </p:nvSpPr>
            <p:spPr>
              <a:xfrm>
                <a:off x="3563888" y="1420321"/>
                <a:ext cx="2232248" cy="784543"/>
              </a:xfrm>
              <a:prstGeom prst="rect">
                <a:avLst/>
              </a:prstGeom>
              <a:blipFill>
                <a:blip r:embed="rId2" cstate="print"/>
                <a:stretch>
                  <a:fillRect/>
                </a:stretch>
              </a:blipFill>
              <a:ln w="15875">
                <a:solidFill>
                  <a:srgbClr val="00B0F0"/>
                </a:solidFill>
              </a:ln>
            </p:spPr>
            <p:txBody>
              <a:bodyPr/>
              <a:lstStyle/>
              <a:p>
                <a:r>
                  <a:rPr lang="it-IT">
                    <a:noFill/>
                  </a:rPr>
                  <a:t> </a:t>
                </a:r>
              </a:p>
            </p:txBody>
          </p:sp>
        </mc:Fallback>
      </mc:AlternateContent>
      <p:sp>
        <p:nvSpPr>
          <p:cNvPr id="6" name="Titolo 1"/>
          <p:cNvSpPr txBox="1">
            <a:spLocks/>
          </p:cNvSpPr>
          <p:nvPr/>
        </p:nvSpPr>
        <p:spPr>
          <a:xfrm>
            <a:off x="251520" y="3655598"/>
            <a:ext cx="8280920" cy="85352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 typeface="Arial" panose="020B0604020202020204" pitchFamily="34" charset="0"/>
              <a:buChar char="•"/>
            </a:pPr>
            <a:r>
              <a:rPr lang="it-IT" sz="1800" dirty="0"/>
              <a:t>FILTRI A BASSO CARICO  </a:t>
            </a:r>
            <a:r>
              <a:rPr lang="it-IT" sz="1800" dirty="0" err="1"/>
              <a:t>Fcv</a:t>
            </a:r>
            <a:r>
              <a:rPr lang="it-IT" sz="1800" dirty="0"/>
              <a:t>  0,1 – 0,4 (100 – 300 l/A.E.) – Cis=0,05 e 0,25 m/h</a:t>
            </a:r>
          </a:p>
          <a:p>
            <a:pPr marL="285750" indent="-285750" algn="l">
              <a:buFont typeface="Arial" panose="020B0604020202020204" pitchFamily="34" charset="0"/>
              <a:buChar char="•"/>
            </a:pPr>
            <a:r>
              <a:rPr lang="it-IT" sz="1800" dirty="0"/>
              <a:t>FILTRI AD ALTO CARICO  </a:t>
            </a:r>
            <a:r>
              <a:rPr lang="it-IT" sz="1800" dirty="0" err="1"/>
              <a:t>Fcv</a:t>
            </a:r>
            <a:r>
              <a:rPr lang="it-IT" sz="1800" dirty="0"/>
              <a:t>  0,4- 1,10 (40 – 100 l/A.E.)  --Cis = 0,6- 1,6 m/h</a:t>
            </a:r>
          </a:p>
        </p:txBody>
      </p:sp>
      <mc:AlternateContent xmlns:mc="http://schemas.openxmlformats.org/markup-compatibility/2006">
        <mc:Choice xmlns:a14="http://schemas.microsoft.com/office/drawing/2010/main" xmlns="" Requires="a14">
          <p:sp>
            <p:nvSpPr>
              <p:cNvPr id="7" name="Titolo 1"/>
              <p:cNvSpPr txBox="1">
                <a:spLocks/>
              </p:cNvSpPr>
              <p:nvPr/>
            </p:nvSpPr>
            <p:spPr>
              <a:xfrm>
                <a:off x="1295636" y="2534701"/>
                <a:ext cx="6192688" cy="784543"/>
              </a:xfrm>
              <a:prstGeom prst="rect">
                <a:avLst/>
              </a:prstGeom>
              <a:solidFill>
                <a:srgbClr val="FFFF00"/>
              </a:solidFill>
              <a:ln w="15875">
                <a:solidFill>
                  <a:srgbClr val="00B0F0"/>
                </a:solidFill>
              </a:ln>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1800" dirty="0"/>
                  <a:t>Cis = carico idraulico superficiale =  </a:t>
                </a:r>
                <a14:m>
                  <m:oMath xmlns:m="http://schemas.openxmlformats.org/officeDocument/2006/math">
                    <m:f>
                      <m:fPr>
                        <m:ctrlPr>
                          <a:rPr lang="it-IT" sz="2100" i="1" dirty="0" smtClean="0">
                            <a:latin typeface="Cambria Math" panose="02040503050406030204" pitchFamily="18" charset="0"/>
                          </a:rPr>
                        </m:ctrlPr>
                      </m:fPr>
                      <m:num>
                        <m:r>
                          <m:rPr>
                            <m:sty m:val="p"/>
                          </m:rPr>
                          <a:rPr lang="it-IT" sz="2100" b="0" i="0" dirty="0" smtClean="0">
                            <a:latin typeface="Cambria Math" panose="02040503050406030204" pitchFamily="18" charset="0"/>
                          </a:rPr>
                          <m:t>m</m:t>
                        </m:r>
                        <m:r>
                          <a:rPr lang="it-IT" sz="2100" b="0" i="0" baseline="30000" dirty="0" smtClean="0">
                            <a:latin typeface="Cambria Math" panose="02040503050406030204" pitchFamily="18" charset="0"/>
                          </a:rPr>
                          <m:t>3</m:t>
                        </m:r>
                        <m:r>
                          <a:rPr lang="it-IT" sz="2100" b="0" i="0" dirty="0" smtClean="0">
                            <a:latin typeface="Cambria Math" panose="02040503050406030204" pitchFamily="18" charset="0"/>
                          </a:rPr>
                          <m:t>/</m:t>
                        </m:r>
                        <m:r>
                          <m:rPr>
                            <m:sty m:val="p"/>
                          </m:rPr>
                          <a:rPr lang="it-IT" sz="2100" b="0" i="0" dirty="0" smtClean="0">
                            <a:latin typeface="Cambria Math" panose="02040503050406030204" pitchFamily="18" charset="0"/>
                          </a:rPr>
                          <m:t>h</m:t>
                        </m:r>
                      </m:num>
                      <m:den>
                        <m:r>
                          <m:rPr>
                            <m:sty m:val="p"/>
                          </m:rPr>
                          <a:rPr lang="it-IT" sz="2100" b="0" i="0" dirty="0" smtClean="0">
                            <a:latin typeface="Cambria Math" panose="02040503050406030204" pitchFamily="18" charset="0"/>
                          </a:rPr>
                          <m:t>m</m:t>
                        </m:r>
                        <m:r>
                          <a:rPr lang="it-IT" sz="2100" b="0" i="0" baseline="30000" dirty="0" smtClean="0">
                            <a:latin typeface="Cambria Math" panose="02040503050406030204" pitchFamily="18" charset="0"/>
                          </a:rPr>
                          <m:t>2</m:t>
                        </m:r>
                      </m:den>
                    </m:f>
                  </m:oMath>
                </a14:m>
                <a:r>
                  <a:rPr lang="it-IT" sz="1800" dirty="0"/>
                  <a:t> =m/h</a:t>
                </a:r>
              </a:p>
            </p:txBody>
          </p:sp>
        </mc:Choice>
        <mc:Fallback>
          <p:sp>
            <p:nvSpPr>
              <p:cNvPr id="7" name="Titolo 1"/>
              <p:cNvSpPr txBox="1">
                <a:spLocks noRot="1" noChangeAspect="1" noMove="1" noResize="1" noEditPoints="1" noAdjustHandles="1" noChangeArrowheads="1" noChangeShapeType="1" noTextEdit="1"/>
              </p:cNvSpPr>
              <p:nvPr/>
            </p:nvSpPr>
            <p:spPr>
              <a:xfrm>
                <a:off x="1295636" y="2534701"/>
                <a:ext cx="6192688" cy="784543"/>
              </a:xfrm>
              <a:prstGeom prst="rect">
                <a:avLst/>
              </a:prstGeom>
              <a:blipFill>
                <a:blip r:embed="rId3" cstate="print"/>
                <a:stretch>
                  <a:fillRect/>
                </a:stretch>
              </a:blipFill>
              <a:ln w="15875">
                <a:solidFill>
                  <a:srgbClr val="00B0F0"/>
                </a:solidFill>
              </a:ln>
            </p:spPr>
            <p:txBody>
              <a:bodyPr/>
              <a:lstStyle/>
              <a:p>
                <a:r>
                  <a:rPr lang="it-IT">
                    <a:noFill/>
                  </a:rPr>
                  <a:t> </a:t>
                </a:r>
              </a:p>
            </p:txBody>
          </p:sp>
        </mc:Fallback>
      </mc:AlternateContent>
      <p:sp>
        <p:nvSpPr>
          <p:cNvPr id="8" name="Titolo 1"/>
          <p:cNvSpPr txBox="1">
            <a:spLocks/>
          </p:cNvSpPr>
          <p:nvPr/>
        </p:nvSpPr>
        <p:spPr>
          <a:xfrm>
            <a:off x="251520" y="4402136"/>
            <a:ext cx="8280920" cy="133112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1800" dirty="0"/>
              <a:t>FILTRI AD ALTO CARICO  : Alti carichi superficiali dovuti al ricircolo R= </a:t>
            </a:r>
            <a:r>
              <a:rPr lang="it-IT" sz="1800" dirty="0" err="1"/>
              <a:t>Qr</a:t>
            </a:r>
            <a:r>
              <a:rPr lang="it-IT" sz="1800" dirty="0"/>
              <a:t>/Qi =2/3</a:t>
            </a:r>
          </a:p>
          <a:p>
            <a:pPr algn="l"/>
            <a:r>
              <a:rPr lang="it-IT" sz="1800" dirty="0"/>
              <a:t>Ma questo comporta maggiori consumi energetici</a:t>
            </a:r>
          </a:p>
        </p:txBody>
      </p:sp>
    </p:spTree>
    <p:extLst>
      <p:ext uri="{BB962C8B-B14F-4D97-AF65-F5344CB8AC3E}">
        <p14:creationId xmlns:p14="http://schemas.microsoft.com/office/powerpoint/2010/main" xmlns="" val="2657344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r>
              <a:rPr lang="it-IT" sz="3200" dirty="0"/>
              <a:t>Rendimenti di depurazione filtri percolatori</a:t>
            </a:r>
          </a:p>
        </p:txBody>
      </p:sp>
      <p:sp>
        <p:nvSpPr>
          <p:cNvPr id="3" name="Segnaposto contenuto 2"/>
          <p:cNvSpPr>
            <a:spLocks noGrp="1"/>
          </p:cNvSpPr>
          <p:nvPr>
            <p:ph idx="1"/>
          </p:nvPr>
        </p:nvSpPr>
        <p:spPr>
          <a:xfrm>
            <a:off x="457200" y="1052736"/>
            <a:ext cx="8229600" cy="1368152"/>
          </a:xfrm>
        </p:spPr>
        <p:txBody>
          <a:bodyPr>
            <a:normAutofit fontScale="85000" lnSpcReduction="10000"/>
          </a:bodyPr>
          <a:lstStyle/>
          <a:p>
            <a:pPr marL="0" indent="0">
              <a:buNone/>
            </a:pPr>
            <a:r>
              <a:rPr lang="it-IT" dirty="0" err="1"/>
              <a:t>Schreiber</a:t>
            </a:r>
            <a:r>
              <a:rPr lang="it-IT" dirty="0"/>
              <a:t>     </a:t>
            </a:r>
            <a:r>
              <a:rPr lang="el-GR" dirty="0"/>
              <a:t>η</a:t>
            </a:r>
            <a:r>
              <a:rPr lang="it-IT" dirty="0"/>
              <a:t> =93 -17 </a:t>
            </a:r>
            <a:r>
              <a:rPr lang="it-IT" dirty="0" err="1"/>
              <a:t>F</a:t>
            </a:r>
            <a:r>
              <a:rPr lang="it-IT" sz="2000" dirty="0" err="1"/>
              <a:t>cv</a:t>
            </a:r>
            <a:endParaRPr lang="it-IT" sz="2000" dirty="0"/>
          </a:p>
          <a:p>
            <a:pPr marL="0" indent="0">
              <a:buNone/>
            </a:pPr>
            <a:r>
              <a:rPr lang="el-GR" dirty="0"/>
              <a:t>Η</a:t>
            </a:r>
            <a:r>
              <a:rPr lang="it-IT" dirty="0"/>
              <a:t> = rendimento dell’abbattimento de BOD (%)</a:t>
            </a:r>
          </a:p>
          <a:p>
            <a:pPr marL="0" indent="0">
              <a:buNone/>
            </a:pPr>
            <a:r>
              <a:rPr lang="it-IT" dirty="0" err="1"/>
              <a:t>Fcv</a:t>
            </a:r>
            <a:r>
              <a:rPr lang="it-IT" dirty="0"/>
              <a:t> = fattore di carico volumetrico</a:t>
            </a:r>
          </a:p>
        </p:txBody>
      </p:sp>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31640" y="2708920"/>
            <a:ext cx="5946563" cy="3567874"/>
          </a:xfrm>
          <a:prstGeom prst="rect">
            <a:avLst/>
          </a:prstGeom>
        </p:spPr>
      </p:pic>
    </p:spTree>
    <p:extLst>
      <p:ext uri="{BB962C8B-B14F-4D97-AF65-F5344CB8AC3E}">
        <p14:creationId xmlns:p14="http://schemas.microsoft.com/office/powerpoint/2010/main" xmlns="" val="42099735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p:cNvGraphicFramePr>
            <a:graphicFrameLocks noGrp="1"/>
          </p:cNvGraphicFramePr>
          <p:nvPr/>
        </p:nvGraphicFramePr>
        <p:xfrm>
          <a:off x="467544" y="764704"/>
          <a:ext cx="6576392" cy="2619953"/>
        </p:xfrm>
        <a:graphic>
          <a:graphicData uri="http://schemas.openxmlformats.org/drawingml/2006/table">
            <a:tbl>
              <a:tblPr/>
              <a:tblGrid>
                <a:gridCol w="686285">
                  <a:extLst>
                    <a:ext uri="{9D8B030D-6E8A-4147-A177-3AD203B41FA5}">
                      <a16:colId xmlns:a16="http://schemas.microsoft.com/office/drawing/2014/main" xmlns="" val="20000"/>
                    </a:ext>
                  </a:extLst>
                </a:gridCol>
                <a:gridCol w="740560">
                  <a:extLst>
                    <a:ext uri="{9D8B030D-6E8A-4147-A177-3AD203B41FA5}">
                      <a16:colId xmlns:a16="http://schemas.microsoft.com/office/drawing/2014/main" xmlns="" val="20001"/>
                    </a:ext>
                  </a:extLst>
                </a:gridCol>
                <a:gridCol w="515015">
                  <a:extLst>
                    <a:ext uri="{9D8B030D-6E8A-4147-A177-3AD203B41FA5}">
                      <a16:colId xmlns:a16="http://schemas.microsoft.com/office/drawing/2014/main" xmlns="" val="20002"/>
                    </a:ext>
                  </a:extLst>
                </a:gridCol>
                <a:gridCol w="428777">
                  <a:extLst>
                    <a:ext uri="{9D8B030D-6E8A-4147-A177-3AD203B41FA5}">
                      <a16:colId xmlns:a16="http://schemas.microsoft.com/office/drawing/2014/main" xmlns="" val="20003"/>
                    </a:ext>
                  </a:extLst>
                </a:gridCol>
                <a:gridCol w="428777">
                  <a:extLst>
                    <a:ext uri="{9D8B030D-6E8A-4147-A177-3AD203B41FA5}">
                      <a16:colId xmlns:a16="http://schemas.microsoft.com/office/drawing/2014/main" xmlns="" val="20004"/>
                    </a:ext>
                  </a:extLst>
                </a:gridCol>
                <a:gridCol w="654322">
                  <a:extLst>
                    <a:ext uri="{9D8B030D-6E8A-4147-A177-3AD203B41FA5}">
                      <a16:colId xmlns:a16="http://schemas.microsoft.com/office/drawing/2014/main" xmlns="" val="20005"/>
                    </a:ext>
                  </a:extLst>
                </a:gridCol>
                <a:gridCol w="611505">
                  <a:extLst>
                    <a:ext uri="{9D8B030D-6E8A-4147-A177-3AD203B41FA5}">
                      <a16:colId xmlns:a16="http://schemas.microsoft.com/office/drawing/2014/main" xmlns="" val="20006"/>
                    </a:ext>
                  </a:extLst>
                </a:gridCol>
                <a:gridCol w="615727">
                  <a:extLst>
                    <a:ext uri="{9D8B030D-6E8A-4147-A177-3AD203B41FA5}">
                      <a16:colId xmlns:a16="http://schemas.microsoft.com/office/drawing/2014/main" xmlns="" val="20007"/>
                    </a:ext>
                  </a:extLst>
                </a:gridCol>
                <a:gridCol w="425762">
                  <a:extLst>
                    <a:ext uri="{9D8B030D-6E8A-4147-A177-3AD203B41FA5}">
                      <a16:colId xmlns:a16="http://schemas.microsoft.com/office/drawing/2014/main" xmlns="" val="20008"/>
                    </a:ext>
                  </a:extLst>
                </a:gridCol>
                <a:gridCol w="452296">
                  <a:extLst>
                    <a:ext uri="{9D8B030D-6E8A-4147-A177-3AD203B41FA5}">
                      <a16:colId xmlns:a16="http://schemas.microsoft.com/office/drawing/2014/main" xmlns="" val="20009"/>
                    </a:ext>
                  </a:extLst>
                </a:gridCol>
                <a:gridCol w="653719">
                  <a:extLst>
                    <a:ext uri="{9D8B030D-6E8A-4147-A177-3AD203B41FA5}">
                      <a16:colId xmlns:a16="http://schemas.microsoft.com/office/drawing/2014/main" xmlns="" val="20010"/>
                    </a:ext>
                  </a:extLst>
                </a:gridCol>
                <a:gridCol w="363647">
                  <a:extLst>
                    <a:ext uri="{9D8B030D-6E8A-4147-A177-3AD203B41FA5}">
                      <a16:colId xmlns:a16="http://schemas.microsoft.com/office/drawing/2014/main" xmlns="" val="20011"/>
                    </a:ext>
                  </a:extLst>
                </a:gridCol>
              </a:tblGrid>
              <a:tr h="895489">
                <a:tc>
                  <a:txBody>
                    <a:bodyPr/>
                    <a:lstStyle/>
                    <a:p>
                      <a:pPr algn="ctr">
                        <a:spcAft>
                          <a:spcPts val="0"/>
                        </a:spcAft>
                      </a:pPr>
                      <a:r>
                        <a:rPr lang="en-GB" sz="1000" b="1" dirty="0">
                          <a:solidFill>
                            <a:srgbClr val="FFFFFF"/>
                          </a:solidFill>
                          <a:latin typeface="Calibri"/>
                          <a:ea typeface="Times New Roman"/>
                          <a:cs typeface="Times New Roman"/>
                        </a:rPr>
                        <a:t>MODELLO</a:t>
                      </a:r>
                      <a:endParaRPr lang="en-GB" sz="900" dirty="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DIAMETRO m</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H Tot. (mm)</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H in (mm)</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H out (mm)</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Diametro tubi (mm)</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dirty="0">
                          <a:solidFill>
                            <a:srgbClr val="FFFFFF"/>
                          </a:solidFill>
                          <a:latin typeface="Calibri"/>
                          <a:ea typeface="Times New Roman"/>
                          <a:cs typeface="Times New Roman"/>
                        </a:rPr>
                        <a:t>H </a:t>
                      </a:r>
                      <a:r>
                        <a:rPr lang="en-GB" sz="1000" b="1" dirty="0" err="1">
                          <a:solidFill>
                            <a:srgbClr val="FFFFFF"/>
                          </a:solidFill>
                          <a:latin typeface="Calibri"/>
                          <a:ea typeface="Times New Roman"/>
                          <a:cs typeface="Times New Roman"/>
                        </a:rPr>
                        <a:t>Filtro</a:t>
                      </a:r>
                      <a:r>
                        <a:rPr lang="en-GB" sz="1000" b="1" dirty="0">
                          <a:solidFill>
                            <a:srgbClr val="FFFFFF"/>
                          </a:solidFill>
                          <a:latin typeface="Calibri"/>
                          <a:ea typeface="Times New Roman"/>
                          <a:cs typeface="Times New Roman"/>
                        </a:rPr>
                        <a:t>(m)</a:t>
                      </a:r>
                      <a:endParaRPr lang="en-GB" sz="900" dirty="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Sup. Filtro (m</a:t>
                      </a:r>
                      <a:r>
                        <a:rPr lang="en-GB" sz="1000" b="1" baseline="30000">
                          <a:solidFill>
                            <a:srgbClr val="FFFFFF"/>
                          </a:solidFill>
                          <a:latin typeface="Calibri"/>
                          <a:ea typeface="Times New Roman"/>
                          <a:cs typeface="Times New Roman"/>
                        </a:rPr>
                        <a:t>2</a:t>
                      </a:r>
                      <a:r>
                        <a:rPr lang="en-GB" sz="1000" b="1">
                          <a:solidFill>
                            <a:srgbClr val="FFFFFF"/>
                          </a:solidFill>
                          <a:latin typeface="Calibri"/>
                          <a:ea typeface="Times New Roman"/>
                          <a:cs typeface="Times New Roman"/>
                        </a:rPr>
                        <a:t>)</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Vol. Filtro (m</a:t>
                      </a:r>
                      <a:r>
                        <a:rPr lang="en-GB" sz="1000" b="1" baseline="30000">
                          <a:solidFill>
                            <a:srgbClr val="FFFFFF"/>
                          </a:solidFill>
                          <a:latin typeface="Calibri"/>
                          <a:ea typeface="Times New Roman"/>
                          <a:cs typeface="Times New Roman"/>
                        </a:rPr>
                        <a:t>3</a:t>
                      </a:r>
                      <a:r>
                        <a:rPr lang="en-GB" sz="1000" b="1">
                          <a:solidFill>
                            <a:srgbClr val="FFFFFF"/>
                          </a:solidFill>
                          <a:latin typeface="Calibri"/>
                          <a:ea typeface="Times New Roman"/>
                          <a:cs typeface="Times New Roman"/>
                        </a:rPr>
                        <a:t>)</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S x h</a:t>
                      </a:r>
                      <a:r>
                        <a:rPr lang="en-GB" sz="1000" b="1" baseline="30000">
                          <a:solidFill>
                            <a:srgbClr val="FFFFFF"/>
                          </a:solidFill>
                          <a:latin typeface="Calibri"/>
                          <a:ea typeface="Times New Roman"/>
                          <a:cs typeface="Times New Roman"/>
                        </a:rPr>
                        <a:t>2</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Q24 (m</a:t>
                      </a:r>
                      <a:r>
                        <a:rPr lang="en-GB" sz="1000" b="1" baseline="30000">
                          <a:solidFill>
                            <a:srgbClr val="FFFFFF"/>
                          </a:solidFill>
                          <a:latin typeface="Calibri"/>
                          <a:ea typeface="Times New Roman"/>
                          <a:cs typeface="Times New Roman"/>
                        </a:rPr>
                        <a:t>3</a:t>
                      </a:r>
                      <a:r>
                        <a:rPr lang="en-GB" sz="1000" b="1">
                          <a:solidFill>
                            <a:srgbClr val="FFFFFF"/>
                          </a:solidFill>
                          <a:latin typeface="Calibri"/>
                          <a:ea typeface="Times New Roman"/>
                          <a:cs typeface="Times New Roman"/>
                        </a:rPr>
                        <a:t>/g)</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A.E.</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0"/>
                  </a:ext>
                </a:extLst>
              </a:tr>
              <a:tr h="246352">
                <a:tc>
                  <a:txBody>
                    <a:bodyPr/>
                    <a:lstStyle/>
                    <a:p>
                      <a:pPr>
                        <a:spcAft>
                          <a:spcPts val="0"/>
                        </a:spcAft>
                      </a:pPr>
                      <a:r>
                        <a:rPr lang="en-GB" sz="800" b="1">
                          <a:solidFill>
                            <a:srgbClr val="FFFFFF"/>
                          </a:solidFill>
                          <a:latin typeface="Calibri"/>
                          <a:ea typeface="Times New Roman"/>
                          <a:cs typeface="Times New Roman"/>
                        </a:rPr>
                        <a:t>FANERU 1</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800">
                          <a:solidFill>
                            <a:srgbClr val="000000"/>
                          </a:solidFill>
                          <a:latin typeface="Calibri"/>
                          <a:ea typeface="Times New Roman"/>
                          <a:cs typeface="Times New Roman"/>
                        </a:rPr>
                        <a:t>1,31</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1240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1030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935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110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0,86</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1,35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1,159</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1,00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0,2</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b="1">
                          <a:solidFill>
                            <a:srgbClr val="000000"/>
                          </a:solidFill>
                          <a:latin typeface="Calibri"/>
                          <a:ea typeface="Times New Roman"/>
                          <a:cs typeface="Times New Roman"/>
                        </a:rPr>
                        <a:t>1</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46352">
                <a:tc>
                  <a:txBody>
                    <a:bodyPr/>
                    <a:lstStyle/>
                    <a:p>
                      <a:pPr>
                        <a:spcAft>
                          <a:spcPts val="0"/>
                        </a:spcAft>
                      </a:pPr>
                      <a:r>
                        <a:rPr lang="en-GB" sz="800" b="1">
                          <a:solidFill>
                            <a:srgbClr val="FFFFFF"/>
                          </a:solidFill>
                          <a:latin typeface="Calibri"/>
                          <a:ea typeface="Times New Roman"/>
                          <a:cs typeface="Times New Roman"/>
                        </a:rPr>
                        <a:t>FANERU 2</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800">
                          <a:solidFill>
                            <a:srgbClr val="000000"/>
                          </a:solidFill>
                          <a:latin typeface="Calibri"/>
                          <a:ea typeface="Times New Roman"/>
                          <a:cs typeface="Times New Roman"/>
                        </a:rPr>
                        <a:t>1,31</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1760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1550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1455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110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1,25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1,35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1,684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2,10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0,4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b="1">
                          <a:solidFill>
                            <a:srgbClr val="000000"/>
                          </a:solidFill>
                          <a:latin typeface="Calibri"/>
                          <a:ea typeface="Times New Roman"/>
                          <a:cs typeface="Times New Roman"/>
                        </a:rPr>
                        <a:t>2</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46352">
                <a:tc>
                  <a:txBody>
                    <a:bodyPr/>
                    <a:lstStyle/>
                    <a:p>
                      <a:pPr>
                        <a:spcAft>
                          <a:spcPts val="0"/>
                        </a:spcAft>
                      </a:pPr>
                      <a:r>
                        <a:rPr lang="en-GB" sz="800" b="1">
                          <a:solidFill>
                            <a:srgbClr val="FFFFFF"/>
                          </a:solidFill>
                          <a:latin typeface="Calibri"/>
                          <a:ea typeface="Times New Roman"/>
                          <a:cs typeface="Times New Roman"/>
                        </a:rPr>
                        <a:t>FANERU 3</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800">
                          <a:solidFill>
                            <a:srgbClr val="000000"/>
                          </a:solidFill>
                          <a:latin typeface="Calibri"/>
                          <a:ea typeface="Times New Roman"/>
                          <a:cs typeface="Times New Roman"/>
                        </a:rPr>
                        <a:t>1,65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1700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1445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1330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125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1,2</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2,14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2,565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3,08</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0,6</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b="1">
                          <a:solidFill>
                            <a:srgbClr val="000000"/>
                          </a:solidFill>
                          <a:latin typeface="Calibri"/>
                          <a:ea typeface="Times New Roman"/>
                          <a:cs typeface="Times New Roman"/>
                        </a:rPr>
                        <a:t>3</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46352">
                <a:tc>
                  <a:txBody>
                    <a:bodyPr/>
                    <a:lstStyle/>
                    <a:p>
                      <a:pPr>
                        <a:spcAft>
                          <a:spcPts val="0"/>
                        </a:spcAft>
                      </a:pPr>
                      <a:r>
                        <a:rPr lang="en-GB" sz="800" b="1">
                          <a:solidFill>
                            <a:srgbClr val="FFFFFF"/>
                          </a:solidFill>
                          <a:latin typeface="Calibri"/>
                          <a:ea typeface="Times New Roman"/>
                          <a:cs typeface="Times New Roman"/>
                        </a:rPr>
                        <a:t>FANERU 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800">
                          <a:solidFill>
                            <a:srgbClr val="000000"/>
                          </a:solidFill>
                          <a:latin typeface="Calibri"/>
                          <a:ea typeface="Times New Roman"/>
                          <a:cs typeface="Times New Roman"/>
                        </a:rPr>
                        <a:t>1,65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1990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1735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1620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125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2,14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2,992</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4,19</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0,8</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b="1">
                          <a:solidFill>
                            <a:srgbClr val="000000"/>
                          </a:solidFill>
                          <a:latin typeface="Calibri"/>
                          <a:ea typeface="Times New Roman"/>
                          <a:cs typeface="Times New Roman"/>
                        </a:rPr>
                        <a:t>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46352">
                <a:tc>
                  <a:txBody>
                    <a:bodyPr/>
                    <a:lstStyle/>
                    <a:p>
                      <a:pPr>
                        <a:spcAft>
                          <a:spcPts val="0"/>
                        </a:spcAft>
                      </a:pPr>
                      <a:r>
                        <a:rPr lang="en-GB" sz="800" b="1">
                          <a:solidFill>
                            <a:srgbClr val="FFFFFF"/>
                          </a:solidFill>
                          <a:latin typeface="Calibri"/>
                          <a:ea typeface="Times New Roman"/>
                          <a:cs typeface="Times New Roman"/>
                        </a:rPr>
                        <a:t>FANERU 8</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800">
                          <a:solidFill>
                            <a:srgbClr val="000000"/>
                          </a:solidFill>
                          <a:latin typeface="Calibri"/>
                          <a:ea typeface="Times New Roman"/>
                          <a:cs typeface="Times New Roman"/>
                        </a:rPr>
                        <a:t>2,27</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1900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1605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1475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125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1,42</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4,05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5,744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8,16</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1,6</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b="1">
                          <a:solidFill>
                            <a:srgbClr val="000000"/>
                          </a:solidFill>
                          <a:latin typeface="Calibri"/>
                          <a:ea typeface="Times New Roman"/>
                          <a:cs typeface="Times New Roman"/>
                        </a:rPr>
                        <a:t>8</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46352">
                <a:tc>
                  <a:txBody>
                    <a:bodyPr/>
                    <a:lstStyle/>
                    <a:p>
                      <a:pPr>
                        <a:spcAft>
                          <a:spcPts val="0"/>
                        </a:spcAft>
                      </a:pPr>
                      <a:r>
                        <a:rPr lang="en-GB" sz="800" b="1">
                          <a:solidFill>
                            <a:srgbClr val="FFFFFF"/>
                          </a:solidFill>
                          <a:latin typeface="Calibri"/>
                          <a:ea typeface="Times New Roman"/>
                          <a:cs typeface="Times New Roman"/>
                        </a:rPr>
                        <a:t>FANERU 9</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800">
                          <a:solidFill>
                            <a:srgbClr val="000000"/>
                          </a:solidFill>
                          <a:latin typeface="Calibri"/>
                          <a:ea typeface="Times New Roman"/>
                          <a:cs typeface="Times New Roman"/>
                        </a:rPr>
                        <a:t>2,27</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2430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2130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2000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125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4,05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6,068</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9,10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1,8</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b="1">
                          <a:solidFill>
                            <a:srgbClr val="000000"/>
                          </a:solidFill>
                          <a:latin typeface="Calibri"/>
                          <a:ea typeface="Times New Roman"/>
                          <a:cs typeface="Times New Roman"/>
                        </a:rPr>
                        <a:t>9</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46352">
                <a:tc>
                  <a:txBody>
                    <a:bodyPr/>
                    <a:lstStyle/>
                    <a:p>
                      <a:pPr>
                        <a:spcAft>
                          <a:spcPts val="0"/>
                        </a:spcAft>
                      </a:pPr>
                      <a:r>
                        <a:rPr lang="en-GB" sz="800" b="1">
                          <a:solidFill>
                            <a:srgbClr val="FFFFFF"/>
                          </a:solidFill>
                          <a:latin typeface="Calibri"/>
                          <a:ea typeface="Times New Roman"/>
                          <a:cs typeface="Times New Roman"/>
                        </a:rPr>
                        <a:t>FANERU 14</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800">
                          <a:solidFill>
                            <a:srgbClr val="000000"/>
                          </a:solidFill>
                          <a:latin typeface="Calibri"/>
                          <a:ea typeface="Times New Roman"/>
                          <a:cs typeface="Times New Roman"/>
                        </a:rPr>
                        <a:t>3,41 x 2,13</a:t>
                      </a:r>
                      <a:endParaRPr lang="en-GB" sz="900">
                        <a:latin typeface="Times New Roman"/>
                        <a:ea typeface="Times New Roman"/>
                        <a:cs typeface="Times New Roman"/>
                      </a:endParaRPr>
                    </a:p>
                  </a:txBody>
                  <a:tcPr marL="60373" marR="60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2140</a:t>
                      </a:r>
                      <a:endParaRPr lang="en-GB" sz="900">
                        <a:latin typeface="Times New Roman"/>
                        <a:ea typeface="Times New Roman"/>
                        <a:cs typeface="Times New Roman"/>
                      </a:endParaRPr>
                    </a:p>
                  </a:txBody>
                  <a:tcPr marL="60373" marR="60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1890</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1835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125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1,5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6,27</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a:solidFill>
                            <a:srgbClr val="000000"/>
                          </a:solidFill>
                          <a:latin typeface="Calibri"/>
                          <a:ea typeface="Times New Roman"/>
                          <a:cs typeface="Times New Roman"/>
                        </a:rPr>
                        <a:t>9,405</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14,11</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800">
                          <a:solidFill>
                            <a:srgbClr val="000000"/>
                          </a:solidFill>
                          <a:latin typeface="Calibri"/>
                          <a:ea typeface="Times New Roman"/>
                          <a:cs typeface="Times New Roman"/>
                        </a:rPr>
                        <a:t>2,8</a:t>
                      </a:r>
                      <a:endParaRPr lang="en-GB" sz="900">
                        <a:latin typeface="Times New Roman"/>
                        <a:ea typeface="Times New Roman"/>
                        <a:cs typeface="Times New Roman"/>
                      </a:endParaRPr>
                    </a:p>
                  </a:txBody>
                  <a:tcPr marL="60373" marR="60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800" b="1" dirty="0">
                          <a:solidFill>
                            <a:srgbClr val="000000"/>
                          </a:solidFill>
                          <a:latin typeface="Calibri"/>
                          <a:ea typeface="Times New Roman"/>
                          <a:cs typeface="Times New Roman"/>
                        </a:rPr>
                        <a:t>14</a:t>
                      </a:r>
                      <a:endParaRPr lang="en-GB" sz="900" dirty="0">
                        <a:latin typeface="Times New Roman"/>
                        <a:ea typeface="Times New Roman"/>
                        <a:cs typeface="Times New Roman"/>
                      </a:endParaRPr>
                    </a:p>
                  </a:txBody>
                  <a:tcPr marL="60373" marR="60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
        <p:nvSpPr>
          <p:cNvPr id="5" name="Titolo 1"/>
          <p:cNvSpPr>
            <a:spLocks noGrp="1"/>
          </p:cNvSpPr>
          <p:nvPr>
            <p:ph type="title"/>
          </p:nvPr>
        </p:nvSpPr>
        <p:spPr>
          <a:xfrm>
            <a:off x="467544" y="0"/>
            <a:ext cx="8229600" cy="490066"/>
          </a:xfrm>
        </p:spPr>
        <p:txBody>
          <a:bodyPr>
            <a:normAutofit/>
          </a:bodyPr>
          <a:lstStyle/>
          <a:p>
            <a:pPr algn="l"/>
            <a:r>
              <a:rPr lang="it-IT" sz="2000" dirty="0"/>
              <a:t>FAN ERU E FAE ERU (EMILIA ROMAGNA E UMBRIA)</a:t>
            </a:r>
          </a:p>
        </p:txBody>
      </p:sp>
      <p:sp>
        <p:nvSpPr>
          <p:cNvPr id="6" name="Titolo 1"/>
          <p:cNvSpPr txBox="1">
            <a:spLocks/>
          </p:cNvSpPr>
          <p:nvPr/>
        </p:nvSpPr>
        <p:spPr>
          <a:xfrm>
            <a:off x="611560" y="3861048"/>
            <a:ext cx="3096344" cy="1944216"/>
          </a:xfrm>
          <a:prstGeom prst="rect">
            <a:avLst/>
          </a:prstGeom>
        </p:spPr>
        <p:txBody>
          <a:bodyPr vert="horz" lIns="91440" tIns="45720" rIns="91440" bIns="45720" rtlCol="0" anchor="ctr">
            <a:normAutofit/>
          </a:bodyPr>
          <a:lstStyle/>
          <a:p>
            <a:r>
              <a:rPr lang="it-IT" sz="2000" dirty="0"/>
              <a:t>S = N / h2</a:t>
            </a:r>
          </a:p>
          <a:p>
            <a:r>
              <a:rPr lang="it-IT" sz="2000" dirty="0"/>
              <a:t>N = numero di AE</a:t>
            </a:r>
          </a:p>
          <a:p>
            <a:r>
              <a:rPr lang="it-IT" sz="2000" dirty="0"/>
              <a:t>h = altezza del filtro (m)</a:t>
            </a:r>
          </a:p>
          <a:p>
            <a:r>
              <a:rPr lang="it-IT" sz="2000" dirty="0"/>
              <a:t>S = superficie del filtro (mq)</a:t>
            </a:r>
            <a:endParaRPr lang="en-GB" sz="2000" dirty="0"/>
          </a:p>
          <a:p>
            <a:endParaRPr lang="en-GB" sz="2000" dirty="0"/>
          </a:p>
        </p:txBody>
      </p:sp>
      <p:pic>
        <p:nvPicPr>
          <p:cNvPr id="8" name="Immagine 7" descr="b.jpg"/>
          <p:cNvPicPr/>
          <p:nvPr/>
        </p:nvPicPr>
        <p:blipFill>
          <a:blip r:embed="rId2" cstate="print"/>
          <a:stretch>
            <a:fillRect/>
          </a:stretch>
        </p:blipFill>
        <p:spPr>
          <a:xfrm rot="16200000">
            <a:off x="4912562" y="2656390"/>
            <a:ext cx="3096345" cy="4641562"/>
          </a:xfrm>
          <a:prstGeom prst="rect">
            <a:avLst/>
          </a:prstGeom>
        </p:spPr>
      </p:pic>
    </p:spTree>
    <p:extLst>
      <p:ext uri="{BB962C8B-B14F-4D97-AF65-F5344CB8AC3E}">
        <p14:creationId xmlns:p14="http://schemas.microsoft.com/office/powerpoint/2010/main" xmlns="" val="4187963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8984" y="188640"/>
            <a:ext cx="8229600" cy="504056"/>
          </a:xfrm>
          <a:solidFill>
            <a:srgbClr val="FFFF00"/>
          </a:solidFill>
          <a:ln w="15875">
            <a:solidFill>
              <a:schemeClr val="tx2">
                <a:lumMod val="60000"/>
                <a:lumOff val="40000"/>
              </a:schemeClr>
            </a:solidFill>
          </a:ln>
        </p:spPr>
        <p:txBody>
          <a:bodyPr>
            <a:normAutofit/>
          </a:bodyPr>
          <a:lstStyle/>
          <a:p>
            <a:r>
              <a:rPr lang="it-IT" sz="2400" dirty="0"/>
              <a:t>VANTAGGI E SVANTAGGI PER I FILTRI PERCOLATORI</a:t>
            </a:r>
          </a:p>
        </p:txBody>
      </p:sp>
      <p:sp>
        <p:nvSpPr>
          <p:cNvPr id="3" name="Segnaposto contenuto 2"/>
          <p:cNvSpPr>
            <a:spLocks noGrp="1"/>
          </p:cNvSpPr>
          <p:nvPr>
            <p:ph idx="1"/>
          </p:nvPr>
        </p:nvSpPr>
        <p:spPr>
          <a:xfrm>
            <a:off x="421624" y="1268760"/>
            <a:ext cx="7390735" cy="1944216"/>
          </a:xfrm>
        </p:spPr>
        <p:txBody>
          <a:bodyPr>
            <a:normAutofit fontScale="85000" lnSpcReduction="20000"/>
          </a:bodyPr>
          <a:lstStyle/>
          <a:p>
            <a:pPr marL="0" indent="0">
              <a:buNone/>
            </a:pPr>
            <a:r>
              <a:rPr lang="it-IT" sz="2000" dirty="0">
                <a:solidFill>
                  <a:srgbClr val="FF0000"/>
                </a:solidFill>
              </a:rPr>
              <a:t>VANTAGGI</a:t>
            </a:r>
          </a:p>
          <a:p>
            <a:r>
              <a:rPr lang="it-IT" sz="2000" dirty="0"/>
              <a:t>BUON ABBATTIMENTO DI SOSTANZA ORGANICA  E UNA BUONA NITRIFICAZIONE PER GLI AEROBI</a:t>
            </a:r>
          </a:p>
          <a:p>
            <a:r>
              <a:rPr lang="it-IT" sz="2000" dirty="0"/>
              <a:t>CONSUMI ENERGETICI NULLI</a:t>
            </a:r>
          </a:p>
          <a:p>
            <a:r>
              <a:rPr lang="it-IT" sz="2000" dirty="0"/>
              <a:t>BASSA PROBLEMATICA DELLA SEDIMENTAZIONE (VISTO LA BIOMASSA ADESA)</a:t>
            </a:r>
          </a:p>
          <a:p>
            <a:r>
              <a:rPr lang="it-IT" sz="2000" dirty="0"/>
              <a:t>ASSENZA DI ORGANICI MECCANICI</a:t>
            </a:r>
          </a:p>
          <a:p>
            <a:r>
              <a:rPr lang="it-IT" sz="2000" dirty="0"/>
              <a:t>LAVORANO BENE CON LE PUNTE DI CARICO (TIPICHE DEI PICCOLI IMPIANTI)</a:t>
            </a:r>
          </a:p>
        </p:txBody>
      </p:sp>
      <p:sp>
        <p:nvSpPr>
          <p:cNvPr id="4" name="Segnaposto contenuto 2"/>
          <p:cNvSpPr txBox="1">
            <a:spLocks/>
          </p:cNvSpPr>
          <p:nvPr/>
        </p:nvSpPr>
        <p:spPr>
          <a:xfrm>
            <a:off x="440718" y="3789040"/>
            <a:ext cx="7390735" cy="1800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sz="2000" dirty="0">
                <a:solidFill>
                  <a:srgbClr val="FF0000"/>
                </a:solidFill>
              </a:rPr>
              <a:t>SVANTAGGI</a:t>
            </a:r>
          </a:p>
          <a:p>
            <a:r>
              <a:rPr lang="it-IT" sz="2000" dirty="0">
                <a:solidFill>
                  <a:srgbClr val="FF0000"/>
                </a:solidFill>
              </a:rPr>
              <a:t>INTASAMENTO DEL FILTRO</a:t>
            </a:r>
          </a:p>
          <a:p>
            <a:r>
              <a:rPr lang="it-IT" sz="2000" dirty="0">
                <a:solidFill>
                  <a:srgbClr val="FF0000"/>
                </a:solidFill>
              </a:rPr>
              <a:t>ODORI SGRADEVOLI NELLE STAGIONI CALDE</a:t>
            </a:r>
          </a:p>
          <a:p>
            <a:r>
              <a:rPr lang="it-IT" sz="2000" dirty="0">
                <a:solidFill>
                  <a:srgbClr val="FF0000"/>
                </a:solidFill>
              </a:rPr>
              <a:t>POSSIBILITA’ DI INSETTI</a:t>
            </a:r>
          </a:p>
        </p:txBody>
      </p:sp>
    </p:spTree>
    <p:extLst>
      <p:ext uri="{BB962C8B-B14F-4D97-AF65-F5344CB8AC3E}">
        <p14:creationId xmlns:p14="http://schemas.microsoft.com/office/powerpoint/2010/main" xmlns="" val="456829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32656"/>
            <a:ext cx="8229600" cy="720080"/>
          </a:xfrm>
        </p:spPr>
        <p:txBody>
          <a:bodyPr>
            <a:normAutofit/>
          </a:bodyPr>
          <a:lstStyle/>
          <a:p>
            <a:r>
              <a:rPr lang="it-IT" sz="2400" dirty="0"/>
              <a:t>IMPIANTI A FANGHI ATTIVI A BIOMASSA SOSPESA</a:t>
            </a:r>
            <a:endParaRPr lang="en-GB" sz="2400" dirty="0"/>
          </a:p>
        </p:txBody>
      </p:sp>
      <p:sp>
        <p:nvSpPr>
          <p:cNvPr id="3" name="Segnaposto contenuto 2"/>
          <p:cNvSpPr>
            <a:spLocks noGrp="1"/>
          </p:cNvSpPr>
          <p:nvPr>
            <p:ph idx="1"/>
          </p:nvPr>
        </p:nvSpPr>
        <p:spPr>
          <a:xfrm>
            <a:off x="467544" y="1124744"/>
            <a:ext cx="8229600" cy="720080"/>
          </a:xfrm>
        </p:spPr>
        <p:txBody>
          <a:bodyPr/>
          <a:lstStyle/>
          <a:p>
            <a:pPr>
              <a:buNone/>
            </a:pPr>
            <a:r>
              <a:rPr lang="it-IT" sz="1600" dirty="0"/>
              <a:t>SISTEMI CHE FURONO PROPOSTI CIRCA 100 ANNI DA FA(1914 -1920) (ARDERN – LOCKETT)</a:t>
            </a:r>
            <a:endParaRPr lang="en-GB" dirty="0"/>
          </a:p>
        </p:txBody>
      </p:sp>
      <p:sp>
        <p:nvSpPr>
          <p:cNvPr id="4" name="Segnaposto contenuto 2"/>
          <p:cNvSpPr txBox="1">
            <a:spLocks/>
          </p:cNvSpPr>
          <p:nvPr/>
        </p:nvSpPr>
        <p:spPr>
          <a:xfrm>
            <a:off x="539552" y="1700808"/>
            <a:ext cx="8229600" cy="223224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tab pos="1701800" algn="l"/>
              </a:tabLst>
              <a:defRPr/>
            </a:pPr>
            <a:r>
              <a:rPr kumimoji="0" lang="it-IT" sz="1600" b="0" i="0" u="none" strike="noStrike" kern="1200" cap="none" spc="0" normalizeH="0" baseline="0" noProof="0" dirty="0">
                <a:ln>
                  <a:noFill/>
                </a:ln>
                <a:solidFill>
                  <a:schemeClr val="tx1"/>
                </a:solidFill>
                <a:effectLst/>
                <a:uLnTx/>
                <a:uFillTx/>
                <a:latin typeface="+mn-lt"/>
                <a:ea typeface="+mn-ea"/>
                <a:cs typeface="+mn-cs"/>
              </a:rPr>
              <a:t>MISCELA AERATA</a:t>
            </a:r>
            <a:r>
              <a:rPr kumimoji="0" lang="it-IT" sz="1600" b="0" i="0" u="none" strike="noStrike" kern="1200" cap="none" spc="0" normalizeH="0" noProof="0" dirty="0">
                <a:ln>
                  <a:noFill/>
                </a:ln>
                <a:solidFill>
                  <a:schemeClr val="tx1"/>
                </a:solidFill>
                <a:effectLst/>
                <a:uLnTx/>
                <a:uFillTx/>
                <a:latin typeface="+mn-lt"/>
                <a:ea typeface="+mn-ea"/>
                <a:cs typeface="+mn-cs"/>
              </a:rPr>
              <a:t> (0,5-2 mg/l  di O</a:t>
            </a:r>
            <a:r>
              <a:rPr kumimoji="0" lang="it-IT" sz="1400" b="0" i="0" u="none" strike="noStrike" kern="1200" cap="none" spc="0" normalizeH="0" noProof="0" dirty="0">
                <a:ln>
                  <a:noFill/>
                </a:ln>
                <a:solidFill>
                  <a:schemeClr val="tx1"/>
                </a:solidFill>
                <a:effectLst/>
                <a:uLnTx/>
                <a:uFillTx/>
                <a:latin typeface="+mn-lt"/>
                <a:ea typeface="+mn-ea"/>
                <a:cs typeface="+mn-cs"/>
              </a:rPr>
              <a:t>2  )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tab pos="1701800" algn="l"/>
              </a:tabLst>
              <a:defRPr/>
            </a:pPr>
            <a:r>
              <a:rPr lang="it-IT" sz="1400" baseline="0" dirty="0"/>
              <a:t>All’interno della miscela abbiamo</a:t>
            </a:r>
            <a:r>
              <a:rPr lang="it-IT" sz="1400" dirty="0"/>
              <a:t> seguenti fenomeni: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AutoNum type="arabicParenR"/>
              <a:tabLst>
                <a:tab pos="1701800" algn="l"/>
              </a:tabLst>
              <a:defRPr/>
            </a:pPr>
            <a:r>
              <a:rPr kumimoji="0" lang="it-IT" sz="1400" b="0" i="0" u="none" strike="noStrike" kern="1200" cap="none" spc="0" normalizeH="0" baseline="0" noProof="0" dirty="0">
                <a:ln>
                  <a:noFill/>
                </a:ln>
                <a:solidFill>
                  <a:schemeClr val="tx1"/>
                </a:solidFill>
                <a:effectLst/>
                <a:uLnTx/>
                <a:uFillTx/>
                <a:latin typeface="+mn-lt"/>
                <a:ea typeface="+mn-ea"/>
                <a:cs typeface="+mn-cs"/>
              </a:rPr>
              <a:t>     Ossidazione chimica (solfuri , </a:t>
            </a:r>
            <a:r>
              <a:rPr kumimoji="0" lang="it-IT" sz="1400" b="0" i="0" u="none" strike="noStrike" kern="1200" cap="none" spc="0" normalizeH="0" baseline="0" noProof="0" dirty="0" err="1">
                <a:ln>
                  <a:noFill/>
                </a:ln>
                <a:solidFill>
                  <a:schemeClr val="tx1"/>
                </a:solidFill>
                <a:effectLst/>
                <a:uLnTx/>
                <a:uFillTx/>
                <a:latin typeface="+mn-lt"/>
                <a:ea typeface="+mn-ea"/>
                <a:cs typeface="+mn-cs"/>
              </a:rPr>
              <a:t>solfuri</a:t>
            </a:r>
            <a:r>
              <a:rPr kumimoji="0" lang="it-IT" sz="1400" b="0" i="0" u="none" strike="noStrike" kern="1200" cap="none" spc="0" normalizeH="0" noProof="0" dirty="0">
                <a:ln>
                  <a:noFill/>
                </a:ln>
                <a:solidFill>
                  <a:schemeClr val="tx1"/>
                </a:solidFill>
                <a:effectLst/>
                <a:uLnTx/>
                <a:uFillTx/>
                <a:latin typeface="+mn-lt"/>
                <a:ea typeface="+mn-ea"/>
                <a:cs typeface="+mn-cs"/>
              </a:rPr>
              <a:t> di idrogeno, mercaptani) richiesta immediata di ossigeno</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AutoNum type="arabicParenR"/>
              <a:tabLst>
                <a:tab pos="1701800" algn="l"/>
              </a:tabLst>
              <a:defRPr/>
            </a:pPr>
            <a:r>
              <a:rPr lang="it-IT" sz="1400" baseline="0" dirty="0"/>
              <a:t>Fisici (agglomerazione dei solidi sedimentabili) (per liquami grezzi o sfuggiti</a:t>
            </a:r>
            <a:r>
              <a:rPr lang="it-IT" sz="1400" dirty="0"/>
              <a:t> alla sedimentazione primaria)</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AutoNum type="arabicParenR"/>
              <a:tabLst>
                <a:tab pos="1701800" algn="l"/>
              </a:tabLst>
              <a:defRPr/>
            </a:pPr>
            <a:r>
              <a:rPr kumimoji="0" lang="it-IT" sz="1400" b="0" i="0" u="none" strike="noStrike" kern="1200" cap="none" spc="0" normalizeH="0" baseline="0" noProof="0" dirty="0">
                <a:ln>
                  <a:noFill/>
                </a:ln>
                <a:solidFill>
                  <a:schemeClr val="tx1"/>
                </a:solidFill>
                <a:effectLst/>
                <a:uLnTx/>
                <a:uFillTx/>
                <a:latin typeface="+mn-lt"/>
                <a:ea typeface="+mn-ea"/>
                <a:cs typeface="+mn-cs"/>
              </a:rPr>
              <a:t>Adsorbimento</a:t>
            </a:r>
            <a:r>
              <a:rPr kumimoji="0" lang="it-IT" sz="1400" b="0" i="0" u="none" strike="noStrike" kern="1200" cap="none" spc="0" normalizeH="0" noProof="0" dirty="0">
                <a:ln>
                  <a:noFill/>
                </a:ln>
                <a:solidFill>
                  <a:schemeClr val="tx1"/>
                </a:solidFill>
                <a:effectLst/>
                <a:uLnTx/>
                <a:uFillTx/>
                <a:latin typeface="+mn-lt"/>
                <a:ea typeface="+mn-ea"/>
                <a:cs typeface="+mn-cs"/>
              </a:rPr>
              <a:t> (solidi </a:t>
            </a:r>
            <a:r>
              <a:rPr kumimoji="0" lang="it-IT" sz="1400" b="0" i="0" u="none" strike="noStrike" kern="1200" cap="none" spc="0" normalizeH="0" noProof="0" dirty="0" err="1">
                <a:ln>
                  <a:noFill/>
                </a:ln>
                <a:solidFill>
                  <a:schemeClr val="tx1"/>
                </a:solidFill>
                <a:effectLst/>
                <a:uLnTx/>
                <a:uFillTx/>
                <a:latin typeface="+mn-lt"/>
                <a:ea typeface="+mn-ea"/>
                <a:cs typeface="+mn-cs"/>
              </a:rPr>
              <a:t>colloidaili</a:t>
            </a:r>
            <a:r>
              <a:rPr kumimoji="0" lang="it-IT" sz="1400" b="0" i="0" u="none" strike="noStrike" kern="1200" cap="none" spc="0" normalizeH="0" noProof="0" dirty="0">
                <a:ln>
                  <a:noFill/>
                </a:ln>
                <a:solidFill>
                  <a:schemeClr val="tx1"/>
                </a:solidFill>
                <a:effectLst/>
                <a:uLnTx/>
                <a:uFillTx/>
                <a:latin typeface="+mn-lt"/>
                <a:ea typeface="+mn-ea"/>
                <a:cs typeface="+mn-cs"/>
              </a:rPr>
              <a:t> non sedimentabili) che vengono adsorbiti grazie alla ampia superficie dei fiocchi di fango( 2000 – 10000 mq /</a:t>
            </a:r>
            <a:r>
              <a:rPr kumimoji="0" lang="it-IT" sz="1400" b="0" i="0" u="none" strike="noStrike" kern="1200" cap="none" spc="0" normalizeH="0" noProof="0" dirty="0" err="1">
                <a:ln>
                  <a:noFill/>
                </a:ln>
                <a:solidFill>
                  <a:schemeClr val="tx1"/>
                </a:solidFill>
                <a:effectLst/>
                <a:uLnTx/>
                <a:uFillTx/>
                <a:latin typeface="+mn-lt"/>
                <a:ea typeface="+mn-ea"/>
                <a:cs typeface="+mn-cs"/>
              </a:rPr>
              <a:t>mc</a:t>
            </a:r>
            <a:r>
              <a:rPr kumimoji="0" lang="it-IT" sz="1400" b="0" i="0" u="none" strike="noStrike" kern="1200" cap="none" spc="0" normalizeH="0" noProof="0" dirty="0">
                <a:ln>
                  <a:noFill/>
                </a:ln>
                <a:solidFill>
                  <a:schemeClr val="tx1"/>
                </a:solidFill>
                <a:effectLst/>
                <a:uLnTx/>
                <a:uFillTx/>
                <a:latin typeface="+mn-lt"/>
                <a:ea typeface="+mn-ea"/>
                <a:cs typeface="+mn-cs"/>
              </a:rPr>
              <a:t> di miscela aerata)</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AutoNum type="arabicParenR"/>
              <a:tabLst>
                <a:tab pos="1701800" algn="l"/>
              </a:tabLst>
              <a:defRPr/>
            </a:pPr>
            <a:r>
              <a:rPr lang="it-IT" sz="1400" baseline="0" dirty="0"/>
              <a:t>Fenomeni biologici di assimilazione (sostanze disciolte che passano attraverso la membrana cellulare)</a:t>
            </a: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egnaposto contenuto 2"/>
          <p:cNvSpPr txBox="1">
            <a:spLocks/>
          </p:cNvSpPr>
          <p:nvPr/>
        </p:nvSpPr>
        <p:spPr>
          <a:xfrm>
            <a:off x="2987824" y="4653136"/>
            <a:ext cx="2232248" cy="57606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1600" b="0" i="0" u="none" strike="noStrike" kern="1200" cap="none" spc="0" normalizeH="0" baseline="0" noProof="0" dirty="0">
                <a:ln>
                  <a:noFill/>
                </a:ln>
                <a:solidFill>
                  <a:schemeClr val="tx1"/>
                </a:solidFill>
                <a:effectLst/>
                <a:uLnTx/>
                <a:uFillTx/>
                <a:latin typeface="+mn-lt"/>
                <a:ea typeface="+mn-ea"/>
                <a:cs typeface="+mn-cs"/>
              </a:rPr>
              <a:t>Sostanze sedimentabili</a:t>
            </a: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Freccia in giù 5"/>
          <p:cNvSpPr/>
          <p:nvPr/>
        </p:nvSpPr>
        <p:spPr>
          <a:xfrm>
            <a:off x="3923928" y="3861048"/>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435280" cy="648072"/>
          </a:xfrm>
        </p:spPr>
        <p:txBody>
          <a:bodyPr>
            <a:normAutofit/>
          </a:bodyPr>
          <a:lstStyle/>
          <a:p>
            <a:r>
              <a:rPr lang="it-IT" sz="3200" dirty="0"/>
              <a:t>SCHEMI DEPURATIVI (PICCOLE COMUNITA’)</a:t>
            </a:r>
            <a:endParaRPr lang="en-GB" sz="3200" dirty="0"/>
          </a:p>
        </p:txBody>
      </p:sp>
      <p:sp>
        <p:nvSpPr>
          <p:cNvPr id="4" name="Rettangolo 3"/>
          <p:cNvSpPr/>
          <p:nvPr/>
        </p:nvSpPr>
        <p:spPr>
          <a:xfrm>
            <a:off x="611560" y="1340768"/>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TRATTAMENTI PRELIMINARI</a:t>
            </a:r>
            <a:endParaRPr lang="en-GB" sz="1400" dirty="0"/>
          </a:p>
        </p:txBody>
      </p:sp>
      <p:sp>
        <p:nvSpPr>
          <p:cNvPr id="5" name="Rettangolo 4"/>
          <p:cNvSpPr/>
          <p:nvPr/>
        </p:nvSpPr>
        <p:spPr>
          <a:xfrm>
            <a:off x="2411760" y="1340768"/>
            <a:ext cx="1512168"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SEDIMENTAZIONE PRIMARIA</a:t>
            </a:r>
            <a:endParaRPr lang="en-GB" sz="1400" dirty="0"/>
          </a:p>
        </p:txBody>
      </p:sp>
      <p:sp>
        <p:nvSpPr>
          <p:cNvPr id="6" name="Rettangolo 5"/>
          <p:cNvSpPr/>
          <p:nvPr/>
        </p:nvSpPr>
        <p:spPr>
          <a:xfrm>
            <a:off x="4283968" y="1412776"/>
            <a:ext cx="122413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OSSIDAZIONE BIOLOGICA</a:t>
            </a:r>
            <a:endParaRPr lang="en-GB" sz="1400" dirty="0"/>
          </a:p>
        </p:txBody>
      </p:sp>
      <p:sp>
        <p:nvSpPr>
          <p:cNvPr id="7" name="Rettangolo 6"/>
          <p:cNvSpPr/>
          <p:nvPr/>
        </p:nvSpPr>
        <p:spPr>
          <a:xfrm>
            <a:off x="5796136" y="1412776"/>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SEDIMENTAZIONE SECODARIA</a:t>
            </a:r>
            <a:endParaRPr lang="en-GB" sz="1400" dirty="0"/>
          </a:p>
        </p:txBody>
      </p:sp>
      <p:sp>
        <p:nvSpPr>
          <p:cNvPr id="8" name="Rettangolo 7"/>
          <p:cNvSpPr/>
          <p:nvPr/>
        </p:nvSpPr>
        <p:spPr>
          <a:xfrm>
            <a:off x="7380312" y="1412776"/>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DISINFEZIONE</a:t>
            </a:r>
            <a:endParaRPr lang="en-GB" sz="1400" dirty="0"/>
          </a:p>
        </p:txBody>
      </p:sp>
      <p:cxnSp>
        <p:nvCxnSpPr>
          <p:cNvPr id="10" name="Connettore 2 9"/>
          <p:cNvCxnSpPr/>
          <p:nvPr/>
        </p:nvCxnSpPr>
        <p:spPr>
          <a:xfrm>
            <a:off x="0" y="1844824"/>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p:nvPr/>
        </p:nvCxnSpPr>
        <p:spPr>
          <a:xfrm>
            <a:off x="1979712" y="1844824"/>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3851920" y="1844824"/>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p:nvPr/>
        </p:nvCxnSpPr>
        <p:spPr>
          <a:xfrm>
            <a:off x="5364088" y="1844824"/>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p:nvPr/>
        </p:nvCxnSpPr>
        <p:spPr>
          <a:xfrm>
            <a:off x="7092280" y="1916832"/>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Forma 15"/>
          <p:cNvCxnSpPr>
            <a:stCxn id="7" idx="0"/>
          </p:cNvCxnSpPr>
          <p:nvPr/>
        </p:nvCxnSpPr>
        <p:spPr>
          <a:xfrm rot="16200000" flipV="1">
            <a:off x="5148064" y="44624"/>
            <a:ext cx="360040" cy="2376264"/>
          </a:xfrm>
          <a:prstGeom prst="bentConnector2">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a:off x="4139952" y="1052736"/>
            <a:ext cx="0" cy="648072"/>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itolo 1"/>
          <p:cNvSpPr txBox="1">
            <a:spLocks/>
          </p:cNvSpPr>
          <p:nvPr/>
        </p:nvSpPr>
        <p:spPr>
          <a:xfrm>
            <a:off x="4067944" y="620688"/>
            <a:ext cx="2592288" cy="43204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1100" b="0" i="0" u="none" strike="noStrike" kern="1200" cap="none" spc="0" normalizeH="0" baseline="0" noProof="0" dirty="0">
                <a:ln>
                  <a:noFill/>
                </a:ln>
                <a:solidFill>
                  <a:schemeClr val="tx1"/>
                </a:solidFill>
                <a:effectLst/>
                <a:uLnTx/>
                <a:uFillTx/>
                <a:latin typeface="+mj-lt"/>
                <a:ea typeface="+mj-ea"/>
                <a:cs typeface="+mj-cs"/>
              </a:rPr>
              <a:t>FANGHI </a:t>
            </a:r>
            <a:r>
              <a:rPr kumimoji="0" lang="it-IT" sz="1100" b="0" i="0" u="none" strike="noStrike" kern="1200" cap="none" spc="0" normalizeH="0" baseline="0" noProof="0" dirty="0" err="1">
                <a:ln>
                  <a:noFill/>
                </a:ln>
                <a:solidFill>
                  <a:schemeClr val="tx1"/>
                </a:solidFill>
                <a:effectLst/>
                <a:uLnTx/>
                <a:uFillTx/>
                <a:latin typeface="+mj-lt"/>
                <a:ea typeface="+mj-ea"/>
                <a:cs typeface="+mj-cs"/>
              </a:rPr>
              <a:t>DI</a:t>
            </a:r>
            <a:r>
              <a:rPr kumimoji="0" lang="it-IT" sz="1100" b="0" i="0" u="none" strike="noStrike" kern="1200" cap="none" spc="0" normalizeH="0" baseline="0" noProof="0" dirty="0">
                <a:ln>
                  <a:noFill/>
                </a:ln>
                <a:solidFill>
                  <a:schemeClr val="tx1"/>
                </a:solidFill>
                <a:effectLst/>
                <a:uLnTx/>
                <a:uFillTx/>
                <a:latin typeface="+mj-lt"/>
                <a:ea typeface="+mj-ea"/>
                <a:cs typeface="+mj-cs"/>
              </a:rPr>
              <a:t> RICIRCOLO</a:t>
            </a:r>
            <a:endParaRPr kumimoji="0" lang="en-GB" sz="1100" b="0" i="0" u="none" strike="noStrike" kern="1200" cap="none" spc="0" normalizeH="0" baseline="0" noProof="0" dirty="0">
              <a:ln>
                <a:noFill/>
              </a:ln>
              <a:solidFill>
                <a:schemeClr val="tx1"/>
              </a:solidFill>
              <a:effectLst/>
              <a:uLnTx/>
              <a:uFillTx/>
              <a:latin typeface="+mj-lt"/>
              <a:ea typeface="+mj-ea"/>
              <a:cs typeface="+mj-cs"/>
            </a:endParaRPr>
          </a:p>
        </p:txBody>
      </p:sp>
      <p:sp>
        <p:nvSpPr>
          <p:cNvPr id="21" name="Rettangolo 20"/>
          <p:cNvSpPr/>
          <p:nvPr/>
        </p:nvSpPr>
        <p:spPr>
          <a:xfrm>
            <a:off x="1619672" y="3645024"/>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TRATTAMENTI PRELIMINARI</a:t>
            </a:r>
            <a:endParaRPr lang="en-GB" sz="1400" dirty="0"/>
          </a:p>
        </p:txBody>
      </p:sp>
      <p:cxnSp>
        <p:nvCxnSpPr>
          <p:cNvPr id="22" name="Connettore 2 21"/>
          <p:cNvCxnSpPr/>
          <p:nvPr/>
        </p:nvCxnSpPr>
        <p:spPr>
          <a:xfrm>
            <a:off x="1008112" y="4149080"/>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Rettangolo 22"/>
          <p:cNvSpPr/>
          <p:nvPr/>
        </p:nvSpPr>
        <p:spPr>
          <a:xfrm>
            <a:off x="3563888" y="3645024"/>
            <a:ext cx="122413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OSSIDAZIONE BIOLOGICA</a:t>
            </a:r>
            <a:endParaRPr lang="en-GB" sz="1400" dirty="0"/>
          </a:p>
        </p:txBody>
      </p:sp>
      <p:sp>
        <p:nvSpPr>
          <p:cNvPr id="24" name="Rettangolo 23"/>
          <p:cNvSpPr/>
          <p:nvPr/>
        </p:nvSpPr>
        <p:spPr>
          <a:xfrm>
            <a:off x="5076056" y="3645024"/>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SEDIMENTAZIONE SECODARIA</a:t>
            </a:r>
            <a:endParaRPr lang="en-GB" sz="1400" dirty="0"/>
          </a:p>
        </p:txBody>
      </p:sp>
      <p:sp>
        <p:nvSpPr>
          <p:cNvPr id="25" name="Rettangolo 24"/>
          <p:cNvSpPr/>
          <p:nvPr/>
        </p:nvSpPr>
        <p:spPr>
          <a:xfrm>
            <a:off x="6660232" y="3645024"/>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DISINFEZIONE</a:t>
            </a:r>
            <a:endParaRPr lang="en-GB" sz="1400" dirty="0"/>
          </a:p>
        </p:txBody>
      </p:sp>
      <p:cxnSp>
        <p:nvCxnSpPr>
          <p:cNvPr id="26" name="Connettore 2 25"/>
          <p:cNvCxnSpPr/>
          <p:nvPr/>
        </p:nvCxnSpPr>
        <p:spPr>
          <a:xfrm>
            <a:off x="4644008" y="4077072"/>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a:off x="6372200" y="4149080"/>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Forma 27"/>
          <p:cNvCxnSpPr>
            <a:stCxn id="24" idx="0"/>
          </p:cNvCxnSpPr>
          <p:nvPr/>
        </p:nvCxnSpPr>
        <p:spPr>
          <a:xfrm rot="16200000" flipV="1">
            <a:off x="4427984" y="2276872"/>
            <a:ext cx="360040" cy="2376264"/>
          </a:xfrm>
          <a:prstGeom prst="bentConnector2">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ttore 2 28"/>
          <p:cNvCxnSpPr/>
          <p:nvPr/>
        </p:nvCxnSpPr>
        <p:spPr>
          <a:xfrm>
            <a:off x="3419872" y="3284984"/>
            <a:ext cx="0" cy="648072"/>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itolo 1"/>
          <p:cNvSpPr txBox="1">
            <a:spLocks/>
          </p:cNvSpPr>
          <p:nvPr/>
        </p:nvSpPr>
        <p:spPr>
          <a:xfrm>
            <a:off x="3347864" y="2852936"/>
            <a:ext cx="2592288" cy="43204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1100" b="0" i="0" u="none" strike="noStrike" kern="1200" cap="none" spc="0" normalizeH="0" baseline="0" noProof="0" dirty="0">
                <a:ln>
                  <a:noFill/>
                </a:ln>
                <a:solidFill>
                  <a:schemeClr val="tx1"/>
                </a:solidFill>
                <a:effectLst/>
                <a:uLnTx/>
                <a:uFillTx/>
                <a:latin typeface="+mj-lt"/>
                <a:ea typeface="+mj-ea"/>
                <a:cs typeface="+mj-cs"/>
              </a:rPr>
              <a:t>FANGHI </a:t>
            </a:r>
            <a:r>
              <a:rPr kumimoji="0" lang="it-IT" sz="1100" b="0" i="0" u="none" strike="noStrike" kern="1200" cap="none" spc="0" normalizeH="0" baseline="0" noProof="0" dirty="0" err="1">
                <a:ln>
                  <a:noFill/>
                </a:ln>
                <a:solidFill>
                  <a:schemeClr val="tx1"/>
                </a:solidFill>
                <a:effectLst/>
                <a:uLnTx/>
                <a:uFillTx/>
                <a:latin typeface="+mj-lt"/>
                <a:ea typeface="+mj-ea"/>
                <a:cs typeface="+mj-cs"/>
              </a:rPr>
              <a:t>DI</a:t>
            </a:r>
            <a:r>
              <a:rPr kumimoji="0" lang="it-IT" sz="1100" b="0" i="0" u="none" strike="noStrike" kern="1200" cap="none" spc="0" normalizeH="0" baseline="0" noProof="0" dirty="0">
                <a:ln>
                  <a:noFill/>
                </a:ln>
                <a:solidFill>
                  <a:schemeClr val="tx1"/>
                </a:solidFill>
                <a:effectLst/>
                <a:uLnTx/>
                <a:uFillTx/>
                <a:latin typeface="+mj-lt"/>
                <a:ea typeface="+mj-ea"/>
                <a:cs typeface="+mj-cs"/>
              </a:rPr>
              <a:t> RICIRCOLO</a:t>
            </a:r>
            <a:endParaRPr kumimoji="0" lang="en-GB" sz="11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31" name="Connettore 2 30"/>
          <p:cNvCxnSpPr/>
          <p:nvPr/>
        </p:nvCxnSpPr>
        <p:spPr>
          <a:xfrm>
            <a:off x="3059832" y="4149080"/>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itolo 1"/>
          <p:cNvSpPr txBox="1">
            <a:spLocks/>
          </p:cNvSpPr>
          <p:nvPr/>
        </p:nvSpPr>
        <p:spPr>
          <a:xfrm>
            <a:off x="467544" y="2708920"/>
            <a:ext cx="2592288" cy="43204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000" b="0" i="0" u="none" strike="noStrike" kern="1200" cap="none" spc="0" normalizeH="0" baseline="0" noProof="0" dirty="0">
                <a:ln>
                  <a:noFill/>
                </a:ln>
                <a:solidFill>
                  <a:schemeClr val="tx1"/>
                </a:solidFill>
                <a:effectLst/>
                <a:uLnTx/>
                <a:uFillTx/>
                <a:latin typeface="+mj-lt"/>
                <a:ea typeface="+mj-ea"/>
                <a:cs typeface="+mj-cs"/>
              </a:rPr>
              <a:t>OSSIDAZIONE TOTALE</a:t>
            </a:r>
            <a:endParaRPr kumimoji="0" lang="en-GB"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33" name="Titolo 1"/>
          <p:cNvSpPr txBox="1">
            <a:spLocks/>
          </p:cNvSpPr>
          <p:nvPr/>
        </p:nvSpPr>
        <p:spPr>
          <a:xfrm>
            <a:off x="2411760" y="5157192"/>
            <a:ext cx="4824536" cy="1512168"/>
          </a:xfrm>
          <a:prstGeom prst="rect">
            <a:avLst/>
          </a:prstGeom>
        </p:spPr>
        <p:txBody>
          <a:bodyPr vert="horz" lIns="91440" tIns="45720" rIns="91440" bIns="45720" rtlCol="0" anchor="ctr">
            <a:normAutofit/>
          </a:bodyPr>
          <a:lstStyle/>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r>
              <a:rPr kumimoji="0" lang="it-IT" sz="2000" b="0" i="0" u="none" strike="noStrike" kern="1200" cap="none" spc="0" normalizeH="0" baseline="0" noProof="0" dirty="0">
                <a:ln>
                  <a:noFill/>
                </a:ln>
                <a:solidFill>
                  <a:schemeClr val="tx1"/>
                </a:solidFill>
                <a:effectLst/>
                <a:uLnTx/>
                <a:uFillTx/>
                <a:latin typeface="+mj-lt"/>
                <a:ea typeface="+mj-ea"/>
                <a:cs typeface="+mj-cs"/>
              </a:rPr>
              <a:t>ALTI TEMPI </a:t>
            </a:r>
            <a:r>
              <a:rPr kumimoji="0" lang="it-IT" sz="2000" b="0" i="0" u="none" strike="noStrike" kern="1200" cap="none" spc="0" normalizeH="0" baseline="0" noProof="0" dirty="0" err="1">
                <a:ln>
                  <a:noFill/>
                </a:ln>
                <a:solidFill>
                  <a:schemeClr val="tx1"/>
                </a:solidFill>
                <a:effectLst/>
                <a:uLnTx/>
                <a:uFillTx/>
                <a:latin typeface="+mj-lt"/>
                <a:ea typeface="+mj-ea"/>
                <a:cs typeface="+mj-cs"/>
              </a:rPr>
              <a:t>DI</a:t>
            </a:r>
            <a:r>
              <a:rPr kumimoji="0" lang="it-IT" sz="2000" b="0" i="0" u="none" strike="noStrike" kern="1200" cap="none" spc="0" normalizeH="0" baseline="0" noProof="0" dirty="0">
                <a:ln>
                  <a:noFill/>
                </a:ln>
                <a:solidFill>
                  <a:schemeClr val="tx1"/>
                </a:solidFill>
                <a:effectLst/>
                <a:uLnTx/>
                <a:uFillTx/>
                <a:latin typeface="+mj-lt"/>
                <a:ea typeface="+mj-ea"/>
                <a:cs typeface="+mj-cs"/>
              </a:rPr>
              <a:t> RITENZIONE IDRAULICA</a:t>
            </a:r>
          </a:p>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r>
              <a:rPr lang="it-IT" sz="2000" dirty="0">
                <a:latin typeface="+mj-lt"/>
                <a:ea typeface="+mj-ea"/>
                <a:cs typeface="+mj-cs"/>
              </a:rPr>
              <a:t> STABILIZZAZIONE DEL FANGO</a:t>
            </a:r>
          </a:p>
          <a:p>
            <a:pPr marL="457200" marR="0" lvl="0" indent="-457200" defTabSz="914400" rtl="0" eaLnBrk="1" fontAlgn="auto" latinLnBrk="0" hangingPunct="1">
              <a:lnSpc>
                <a:spcPct val="100000"/>
              </a:lnSpc>
              <a:spcBef>
                <a:spcPct val="0"/>
              </a:spcBef>
              <a:spcAft>
                <a:spcPts val="0"/>
              </a:spcAft>
              <a:buClrTx/>
              <a:buSzTx/>
              <a:buFont typeface="+mj-lt"/>
              <a:buAutoNum type="arabicPeriod"/>
              <a:tabLst/>
              <a:defRPr/>
            </a:pPr>
            <a:r>
              <a:rPr kumimoji="0" lang="it-IT" sz="2000" b="0" i="0" u="none" strike="noStrike" kern="1200" cap="none" spc="0" normalizeH="0" baseline="0" noProof="0" dirty="0">
                <a:ln>
                  <a:noFill/>
                </a:ln>
                <a:solidFill>
                  <a:schemeClr val="tx1"/>
                </a:solidFill>
                <a:effectLst/>
                <a:uLnTx/>
                <a:uFillTx/>
                <a:latin typeface="+mj-lt"/>
                <a:ea typeface="+mj-ea"/>
                <a:cs typeface="+mj-cs"/>
              </a:rPr>
              <a:t>ALTI VOLUMI IN GIOCO</a:t>
            </a:r>
            <a:r>
              <a:rPr kumimoji="0" lang="it-IT" sz="2000" b="0" i="0" u="none" strike="noStrike" kern="1200" cap="none" spc="0" normalizeH="0" noProof="0" dirty="0">
                <a:ln>
                  <a:noFill/>
                </a:ln>
                <a:solidFill>
                  <a:schemeClr val="tx1"/>
                </a:solidFill>
                <a:effectLst/>
                <a:uLnTx/>
                <a:uFillTx/>
                <a:latin typeface="+mj-lt"/>
                <a:ea typeface="+mj-ea"/>
                <a:cs typeface="+mj-cs"/>
              </a:rPr>
              <a:t> PER IL BIOLOGICO</a:t>
            </a:r>
            <a:endParaRPr kumimoji="0" lang="en-GB" sz="2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55576" y="1684306"/>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TRATTAMENTI PRELIMINARI</a:t>
            </a:r>
            <a:endParaRPr lang="en-GB" sz="1400" dirty="0"/>
          </a:p>
        </p:txBody>
      </p:sp>
      <p:cxnSp>
        <p:nvCxnSpPr>
          <p:cNvPr id="5" name="Connettore 2 4"/>
          <p:cNvCxnSpPr/>
          <p:nvPr/>
        </p:nvCxnSpPr>
        <p:spPr>
          <a:xfrm>
            <a:off x="144016" y="2188362"/>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Rettangolo 5"/>
          <p:cNvSpPr/>
          <p:nvPr/>
        </p:nvSpPr>
        <p:spPr>
          <a:xfrm>
            <a:off x="2627784" y="1756314"/>
            <a:ext cx="122413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DENITRO</a:t>
            </a:r>
            <a:endParaRPr lang="en-GB" sz="1400" dirty="0"/>
          </a:p>
        </p:txBody>
      </p:sp>
      <p:sp>
        <p:nvSpPr>
          <p:cNvPr id="7" name="Rettangolo 6"/>
          <p:cNvSpPr/>
          <p:nvPr/>
        </p:nvSpPr>
        <p:spPr>
          <a:xfrm>
            <a:off x="5652120" y="1756314"/>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SEDIMENTAZIONE SECODARIA</a:t>
            </a:r>
            <a:endParaRPr lang="en-GB" sz="1400" dirty="0"/>
          </a:p>
        </p:txBody>
      </p:sp>
      <p:sp>
        <p:nvSpPr>
          <p:cNvPr id="8" name="Rettangolo 7"/>
          <p:cNvSpPr/>
          <p:nvPr/>
        </p:nvSpPr>
        <p:spPr>
          <a:xfrm>
            <a:off x="7236296" y="1756314"/>
            <a:ext cx="144016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DISINFEZIONE</a:t>
            </a:r>
            <a:endParaRPr lang="en-GB" sz="1400" dirty="0"/>
          </a:p>
        </p:txBody>
      </p:sp>
      <p:cxnSp>
        <p:nvCxnSpPr>
          <p:cNvPr id="9" name="Connettore 2 8"/>
          <p:cNvCxnSpPr/>
          <p:nvPr/>
        </p:nvCxnSpPr>
        <p:spPr>
          <a:xfrm>
            <a:off x="5220072" y="2188362"/>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6948264" y="2260370"/>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Forma 10"/>
          <p:cNvCxnSpPr>
            <a:stCxn id="7" idx="0"/>
          </p:cNvCxnSpPr>
          <p:nvPr/>
        </p:nvCxnSpPr>
        <p:spPr>
          <a:xfrm rot="16200000" flipV="1">
            <a:off x="4247964" y="-367922"/>
            <a:ext cx="360040" cy="3888432"/>
          </a:xfrm>
          <a:prstGeom prst="bentConnector2">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2483768" y="1396274"/>
            <a:ext cx="0" cy="648072"/>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itolo 1"/>
          <p:cNvSpPr txBox="1">
            <a:spLocks/>
          </p:cNvSpPr>
          <p:nvPr/>
        </p:nvSpPr>
        <p:spPr>
          <a:xfrm>
            <a:off x="3203848" y="892218"/>
            <a:ext cx="2592288" cy="43204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1100" b="0" i="0" u="none" strike="noStrike" kern="1200" cap="none" spc="0" normalizeH="0" baseline="0" noProof="0" dirty="0">
                <a:ln>
                  <a:noFill/>
                </a:ln>
                <a:solidFill>
                  <a:schemeClr val="tx1"/>
                </a:solidFill>
                <a:effectLst/>
                <a:uLnTx/>
                <a:uFillTx/>
                <a:latin typeface="+mj-lt"/>
                <a:ea typeface="+mj-ea"/>
                <a:cs typeface="+mj-cs"/>
              </a:rPr>
              <a:t>FANGHI </a:t>
            </a:r>
            <a:r>
              <a:rPr kumimoji="0" lang="it-IT" sz="1100" b="0" i="0" u="none" strike="noStrike" kern="1200" cap="none" spc="0" normalizeH="0" baseline="0" noProof="0" dirty="0" err="1">
                <a:ln>
                  <a:noFill/>
                </a:ln>
                <a:solidFill>
                  <a:schemeClr val="tx1"/>
                </a:solidFill>
                <a:effectLst/>
                <a:uLnTx/>
                <a:uFillTx/>
                <a:latin typeface="+mj-lt"/>
                <a:ea typeface="+mj-ea"/>
                <a:cs typeface="+mj-cs"/>
              </a:rPr>
              <a:t>DI</a:t>
            </a:r>
            <a:r>
              <a:rPr kumimoji="0" lang="it-IT" sz="1100" b="0" i="0" u="none" strike="noStrike" kern="1200" cap="none" spc="0" normalizeH="0" baseline="0" noProof="0" dirty="0">
                <a:ln>
                  <a:noFill/>
                </a:ln>
                <a:solidFill>
                  <a:schemeClr val="tx1"/>
                </a:solidFill>
                <a:effectLst/>
                <a:uLnTx/>
                <a:uFillTx/>
                <a:latin typeface="+mj-lt"/>
                <a:ea typeface="+mj-ea"/>
                <a:cs typeface="+mj-cs"/>
              </a:rPr>
              <a:t> RICIRCOLO</a:t>
            </a:r>
            <a:endParaRPr kumimoji="0" lang="en-GB" sz="11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14" name="Connettore 2 13"/>
          <p:cNvCxnSpPr/>
          <p:nvPr/>
        </p:nvCxnSpPr>
        <p:spPr>
          <a:xfrm>
            <a:off x="2195736" y="2188362"/>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4067944" y="1756314"/>
            <a:ext cx="122413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NITRO</a:t>
            </a:r>
            <a:endParaRPr lang="en-GB" sz="1400" dirty="0"/>
          </a:p>
        </p:txBody>
      </p:sp>
      <p:cxnSp>
        <p:nvCxnSpPr>
          <p:cNvPr id="22" name="Connettore 2 21"/>
          <p:cNvCxnSpPr/>
          <p:nvPr/>
        </p:nvCxnSpPr>
        <p:spPr>
          <a:xfrm>
            <a:off x="3707904" y="2188362"/>
            <a:ext cx="467544" cy="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ttore 2 29"/>
          <p:cNvCxnSpPr/>
          <p:nvPr/>
        </p:nvCxnSpPr>
        <p:spPr>
          <a:xfrm flipH="1">
            <a:off x="2483768" y="3052458"/>
            <a:ext cx="2664296" cy="0"/>
          </a:xfrm>
          <a:prstGeom prst="straightConnector1">
            <a:avLst/>
          </a:prstGeom>
          <a:ln w="2222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1" name="Connettore 2 30"/>
          <p:cNvCxnSpPr/>
          <p:nvPr/>
        </p:nvCxnSpPr>
        <p:spPr>
          <a:xfrm flipV="1">
            <a:off x="2483768" y="2548402"/>
            <a:ext cx="0" cy="432048"/>
          </a:xfrm>
          <a:prstGeom prst="straightConnector1">
            <a:avLst/>
          </a:prstGeom>
          <a:ln w="2222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Connettore 2 32"/>
          <p:cNvCxnSpPr/>
          <p:nvPr/>
        </p:nvCxnSpPr>
        <p:spPr>
          <a:xfrm>
            <a:off x="5148064" y="2404386"/>
            <a:ext cx="0" cy="648072"/>
          </a:xfrm>
          <a:prstGeom prst="straightConnector1">
            <a:avLst/>
          </a:prstGeom>
          <a:ln w="2222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34" name="Titolo 1"/>
          <p:cNvSpPr txBox="1">
            <a:spLocks/>
          </p:cNvSpPr>
          <p:nvPr/>
        </p:nvSpPr>
        <p:spPr>
          <a:xfrm>
            <a:off x="2555776" y="3124466"/>
            <a:ext cx="2592288" cy="43204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1100" b="0" i="0" u="none" strike="noStrike" kern="1200" cap="none" spc="0" normalizeH="0" baseline="0" noProof="0" dirty="0">
                <a:ln>
                  <a:noFill/>
                </a:ln>
                <a:solidFill>
                  <a:schemeClr val="tx1"/>
                </a:solidFill>
                <a:effectLst/>
                <a:uLnTx/>
                <a:uFillTx/>
                <a:latin typeface="+mj-lt"/>
                <a:ea typeface="+mj-ea"/>
                <a:cs typeface="+mj-cs"/>
              </a:rPr>
              <a:t>MISCELA AERATA</a:t>
            </a:r>
            <a:endParaRPr kumimoji="0" lang="en-GB" sz="1100" b="0" i="0" u="none" strike="noStrike" kern="1200" cap="none" spc="0" normalizeH="0" baseline="0" noProof="0" dirty="0">
              <a:ln>
                <a:noFill/>
              </a:ln>
              <a:solidFill>
                <a:schemeClr val="tx1"/>
              </a:solidFill>
              <a:effectLst/>
              <a:uLnTx/>
              <a:uFillTx/>
              <a:latin typeface="+mj-lt"/>
              <a:ea typeface="+mj-ea"/>
              <a:cs typeface="+mj-cs"/>
            </a:endParaRPr>
          </a:p>
        </p:txBody>
      </p:sp>
      <p:sp>
        <p:nvSpPr>
          <p:cNvPr id="35" name="Titolo 1"/>
          <p:cNvSpPr txBox="1">
            <a:spLocks/>
          </p:cNvSpPr>
          <p:nvPr/>
        </p:nvSpPr>
        <p:spPr>
          <a:xfrm>
            <a:off x="1259632" y="188640"/>
            <a:ext cx="3744416" cy="7200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b="0" i="0" u="none" strike="noStrike" kern="1200" cap="none" spc="0" normalizeH="0" baseline="0" noProof="0" dirty="0">
                <a:ln>
                  <a:noFill/>
                </a:ln>
                <a:solidFill>
                  <a:schemeClr val="tx1"/>
                </a:solidFill>
                <a:effectLst/>
                <a:uLnTx/>
                <a:uFillTx/>
                <a:latin typeface="+mj-lt"/>
                <a:ea typeface="+mj-ea"/>
                <a:cs typeface="+mj-cs"/>
              </a:rPr>
              <a:t>ABBATTIMENTO DELL’  AZOTO</a:t>
            </a:r>
            <a:endParaRPr kumimoji="0" lang="en-GB"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3584773"/>
            <a:ext cx="8229600" cy="3273227"/>
          </a:xfrm>
        </p:spPr>
        <p:txBody>
          <a:bodyPr/>
          <a:lstStyle/>
          <a:p>
            <a:r>
              <a:rPr lang="it-IT" dirty="0"/>
              <a:t>f/</a:t>
            </a:r>
            <a:r>
              <a:rPr lang="it-IT" dirty="0" err="1"/>
              <a:t>mt</a:t>
            </a:r>
            <a:r>
              <a:rPr lang="it-IT" dirty="0"/>
              <a:t>  basso </a:t>
            </a:r>
            <a:r>
              <a:rPr lang="it-IT" dirty="0" err="1"/>
              <a:t>-----</a:t>
            </a:r>
            <a:r>
              <a:rPr lang="it-IT" dirty="0"/>
              <a:t> forte competizione tra i </a:t>
            </a:r>
            <a:r>
              <a:rPr lang="it-IT" dirty="0" err="1"/>
              <a:t>batteri-------abbattimento</a:t>
            </a:r>
            <a:r>
              <a:rPr lang="it-IT" dirty="0"/>
              <a:t> spinto</a:t>
            </a:r>
          </a:p>
          <a:p>
            <a:r>
              <a:rPr lang="it-IT" dirty="0"/>
              <a:t>f/</a:t>
            </a:r>
            <a:r>
              <a:rPr lang="it-IT" dirty="0" err="1"/>
              <a:t>mt</a:t>
            </a:r>
            <a:r>
              <a:rPr lang="it-IT" dirty="0"/>
              <a:t> basso </a:t>
            </a:r>
            <a:r>
              <a:rPr lang="it-IT" dirty="0" err="1"/>
              <a:t>-------</a:t>
            </a:r>
            <a:r>
              <a:rPr lang="it-IT" dirty="0"/>
              <a:t> alte volumetrie</a:t>
            </a:r>
          </a:p>
          <a:p>
            <a:r>
              <a:rPr lang="it-IT" dirty="0"/>
              <a:t>f/</a:t>
            </a:r>
            <a:r>
              <a:rPr lang="it-IT" dirty="0" err="1"/>
              <a:t>mt</a:t>
            </a:r>
            <a:r>
              <a:rPr lang="it-IT" dirty="0"/>
              <a:t> basso </a:t>
            </a:r>
            <a:r>
              <a:rPr lang="it-IT" dirty="0" err="1"/>
              <a:t>------cannibalismo</a:t>
            </a:r>
            <a:r>
              <a:rPr lang="it-IT" dirty="0"/>
              <a:t> tra batteri </a:t>
            </a:r>
            <a:r>
              <a:rPr lang="it-IT" dirty="0" err="1"/>
              <a:t>-----bassa</a:t>
            </a:r>
            <a:r>
              <a:rPr lang="it-IT" dirty="0"/>
              <a:t> produzione dei fanghi di supero </a:t>
            </a:r>
            <a:endParaRPr lang="en-GB" dirty="0"/>
          </a:p>
        </p:txBody>
      </p:sp>
      <p:sp>
        <p:nvSpPr>
          <p:cNvPr id="4" name="Titolo 1"/>
          <p:cNvSpPr txBox="1">
            <a:spLocks/>
          </p:cNvSpPr>
          <p:nvPr/>
        </p:nvSpPr>
        <p:spPr>
          <a:xfrm>
            <a:off x="395536" y="332656"/>
            <a:ext cx="3744416" cy="7200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200" b="0" i="0" u="none" strike="noStrike" kern="1200" cap="none" spc="0" normalizeH="0" baseline="0" noProof="0" dirty="0">
                <a:ln>
                  <a:noFill/>
                </a:ln>
                <a:solidFill>
                  <a:schemeClr val="tx1"/>
                </a:solidFill>
                <a:effectLst/>
                <a:uLnTx/>
                <a:uFillTx/>
                <a:latin typeface="+mj-lt"/>
                <a:ea typeface="+mj-ea"/>
                <a:cs typeface="+mj-cs"/>
              </a:rPr>
              <a:t>DIMENSIONAMENTO</a:t>
            </a:r>
            <a:endParaRPr kumimoji="0" lang="en-GB" sz="32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5" name="Oggetto 4"/>
          <p:cNvGraphicFramePr>
            <a:graphicFrameLocks noChangeAspect="1"/>
          </p:cNvGraphicFramePr>
          <p:nvPr/>
        </p:nvGraphicFramePr>
        <p:xfrm>
          <a:off x="604838" y="1028304"/>
          <a:ext cx="2243137" cy="671512"/>
        </p:xfrm>
        <a:graphic>
          <a:graphicData uri="http://schemas.openxmlformats.org/presentationml/2006/ole">
            <p:oleObj spid="_x0000_s116819" name="Equazione" r:id="rId3" imgW="609336" imgH="177723" progId="Equation.3">
              <p:embed/>
            </p:oleObj>
          </a:graphicData>
        </a:graphic>
      </p:graphicFrame>
      <p:graphicFrame>
        <p:nvGraphicFramePr>
          <p:cNvPr id="6" name="Object 3"/>
          <p:cNvGraphicFramePr>
            <a:graphicFrameLocks noChangeAspect="1"/>
          </p:cNvGraphicFramePr>
          <p:nvPr>
            <p:extLst>
              <p:ext uri="{D42A27DB-BD31-4B8C-83A1-F6EECF244321}">
                <p14:modId xmlns:p14="http://schemas.microsoft.com/office/powerpoint/2010/main" xmlns="" val="363066407"/>
              </p:ext>
            </p:extLst>
          </p:nvPr>
        </p:nvGraphicFramePr>
        <p:xfrm flipV="1">
          <a:off x="3275856" y="1073645"/>
          <a:ext cx="5328592" cy="575073"/>
        </p:xfrm>
        <a:graphic>
          <a:graphicData uri="http://schemas.openxmlformats.org/presentationml/2006/ole">
            <p:oleObj spid="_x0000_s116820" name="Equazione" r:id="rId4" imgW="1841500" imgH="203200" progId="Equation.3">
              <p:embed/>
            </p:oleObj>
          </a:graphicData>
        </a:graphic>
      </p:graphicFrame>
      <p:sp>
        <p:nvSpPr>
          <p:cNvPr id="7" name="Titolo 1"/>
          <p:cNvSpPr txBox="1">
            <a:spLocks/>
          </p:cNvSpPr>
          <p:nvPr/>
        </p:nvSpPr>
        <p:spPr>
          <a:xfrm>
            <a:off x="611560" y="1844824"/>
            <a:ext cx="8280920" cy="720080"/>
          </a:xfrm>
          <a:prstGeom prst="rect">
            <a:avLst/>
          </a:prstGeom>
        </p:spPr>
        <p:txBody>
          <a:bodyPr vert="horz" lIns="91440" tIns="45720" rIns="91440" bIns="45720" rtlCol="0" anchor="ctr">
            <a:normAutofit/>
          </a:bodyPr>
          <a:lstStyle/>
          <a:p>
            <a:pPr marL="342900" marR="0" lvl="0" indent="-342900" defTabSz="914400" rtl="0" eaLnBrk="1" fontAlgn="auto" latinLnBrk="0" hangingPunct="1">
              <a:lnSpc>
                <a:spcPct val="100000"/>
              </a:lnSpc>
              <a:spcBef>
                <a:spcPct val="0"/>
              </a:spcBef>
              <a:spcAft>
                <a:spcPts val="0"/>
              </a:spcAft>
              <a:buClrTx/>
              <a:buSzTx/>
              <a:buFont typeface="+mj-lt"/>
              <a:buAutoNum type="arabicPeriod"/>
              <a:tabLst/>
              <a:defRPr/>
            </a:pPr>
            <a:r>
              <a:rPr lang="it-IT" dirty="0">
                <a:latin typeface="+mj-lt"/>
                <a:ea typeface="+mj-ea"/>
                <a:cs typeface="+mj-cs"/>
              </a:rPr>
              <a:t>AREAZIONE PROLUNGATA O OSSIDAZIONE TOTALE (Fc=0,02-0,05 a 0,01 – 0,15)</a:t>
            </a:r>
          </a:p>
          <a:p>
            <a:pPr marL="342900" marR="0" lvl="0" indent="-342900" defTabSz="914400" rtl="0" eaLnBrk="1" fontAlgn="auto" latinLnBrk="0" hangingPunct="1">
              <a:lnSpc>
                <a:spcPct val="100000"/>
              </a:lnSpc>
              <a:spcBef>
                <a:spcPct val="0"/>
              </a:spcBef>
              <a:spcAft>
                <a:spcPts val="0"/>
              </a:spcAft>
              <a:buClrTx/>
              <a:buSzTx/>
              <a:buFont typeface="+mj-lt"/>
              <a:buAutoNum type="arabicPeriod"/>
              <a:tabLst/>
              <a:defRPr/>
            </a:pPr>
            <a:r>
              <a:rPr lang="it-IT" noProof="0" dirty="0">
                <a:latin typeface="+mj-lt"/>
                <a:ea typeface="+mj-ea"/>
                <a:cs typeface="+mj-cs"/>
              </a:rPr>
              <a:t>BASSO CARICO                                                                (Fc=0,2-0.3)</a:t>
            </a:r>
            <a:endParaRPr kumimoji="0" lang="en-GB"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116740" name="Object 4"/>
          <p:cNvGraphicFramePr>
            <a:graphicFrameLocks noChangeAspect="1"/>
          </p:cNvGraphicFramePr>
          <p:nvPr/>
        </p:nvGraphicFramePr>
        <p:xfrm>
          <a:off x="827584" y="2636912"/>
          <a:ext cx="3960440" cy="639415"/>
        </p:xfrm>
        <a:graphic>
          <a:graphicData uri="http://schemas.openxmlformats.org/presentationml/2006/ole">
            <p:oleObj spid="_x0000_s116821" name="Equazione" r:id="rId5" imgW="1129810" imgH="177723" progId="Equation.3">
              <p:embed/>
            </p:oleObj>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88640"/>
            <a:ext cx="8229600" cy="706090"/>
          </a:xfrm>
        </p:spPr>
        <p:txBody>
          <a:bodyPr>
            <a:normAutofit fontScale="90000"/>
          </a:bodyPr>
          <a:lstStyle/>
          <a:p>
            <a:r>
              <a:rPr lang="it-IT" b="1" u="sng" dirty="0"/>
              <a:t>Ricircolo fanghi</a:t>
            </a:r>
            <a:endParaRPr lang="en-GB" b="1" u="sng" dirty="0"/>
          </a:p>
        </p:txBody>
      </p:sp>
      <p:sp>
        <p:nvSpPr>
          <p:cNvPr id="3" name="Segnaposto contenuto 2"/>
          <p:cNvSpPr>
            <a:spLocks noGrp="1"/>
          </p:cNvSpPr>
          <p:nvPr>
            <p:ph idx="1"/>
          </p:nvPr>
        </p:nvSpPr>
        <p:spPr>
          <a:xfrm>
            <a:off x="457200" y="836712"/>
            <a:ext cx="8229600" cy="676672"/>
          </a:xfrm>
        </p:spPr>
        <p:txBody>
          <a:bodyPr/>
          <a:lstStyle/>
          <a:p>
            <a:pPr>
              <a:buNone/>
            </a:pPr>
            <a:r>
              <a:rPr lang="it-IT" dirty="0" err="1"/>
              <a:t>R=</a:t>
            </a:r>
            <a:r>
              <a:rPr lang="it-IT" dirty="0"/>
              <a:t> </a:t>
            </a:r>
            <a:r>
              <a:rPr lang="it-IT" dirty="0" err="1"/>
              <a:t>Qr</a:t>
            </a:r>
            <a:r>
              <a:rPr lang="it-IT" dirty="0"/>
              <a:t>/</a:t>
            </a:r>
            <a:r>
              <a:rPr lang="it-IT" dirty="0" err="1"/>
              <a:t>Qi</a:t>
            </a:r>
            <a:r>
              <a:rPr lang="en-GB" dirty="0"/>
              <a:t>=Ca/(Cr-Ca)</a:t>
            </a:r>
            <a:endParaRPr lang="it-IT" dirty="0"/>
          </a:p>
        </p:txBody>
      </p:sp>
      <p:sp>
        <p:nvSpPr>
          <p:cNvPr id="4" name="Segnaposto contenuto 2"/>
          <p:cNvSpPr txBox="1">
            <a:spLocks/>
          </p:cNvSpPr>
          <p:nvPr/>
        </p:nvSpPr>
        <p:spPr>
          <a:xfrm>
            <a:off x="539552" y="1657399"/>
            <a:ext cx="8229600" cy="676672"/>
          </a:xfrm>
          <a:prstGeom prst="rect">
            <a:avLst/>
          </a:prstGeom>
        </p:spPr>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200" b="0" i="0" u="none" strike="noStrike" kern="1200" cap="none" spc="0" normalizeH="0" baseline="0" noProof="0" dirty="0" err="1">
                <a:ln>
                  <a:noFill/>
                </a:ln>
                <a:solidFill>
                  <a:schemeClr val="tx1"/>
                </a:solidFill>
                <a:effectLst/>
                <a:uLnTx/>
                <a:uFillTx/>
                <a:latin typeface="+mn-lt"/>
                <a:ea typeface="+mn-ea"/>
                <a:cs typeface="+mn-cs"/>
              </a:rPr>
              <a:t>Ca=</a:t>
            </a:r>
            <a:r>
              <a:rPr kumimoji="0" lang="it-IT" sz="3200" b="0" i="0" u="none" strike="noStrike" kern="1200" cap="none" spc="0" normalizeH="0" baseline="0" noProof="0" dirty="0">
                <a:ln>
                  <a:noFill/>
                </a:ln>
                <a:solidFill>
                  <a:schemeClr val="tx1"/>
                </a:solidFill>
                <a:effectLst/>
                <a:uLnTx/>
                <a:uFillTx/>
                <a:latin typeface="+mn-lt"/>
                <a:ea typeface="+mn-ea"/>
                <a:cs typeface="+mn-cs"/>
              </a:rPr>
              <a:t> 3,5 Kg SS/</a:t>
            </a:r>
            <a:r>
              <a:rPr kumimoji="0" lang="it-IT" sz="3200" b="0" i="0" u="none" strike="noStrike" kern="1200" cap="none" spc="0" normalizeH="0" baseline="0" noProof="0" dirty="0" err="1">
                <a:ln>
                  <a:noFill/>
                </a:ln>
                <a:solidFill>
                  <a:schemeClr val="tx1"/>
                </a:solidFill>
                <a:effectLst/>
                <a:uLnTx/>
                <a:uFillTx/>
                <a:latin typeface="+mn-lt"/>
                <a:ea typeface="+mn-ea"/>
                <a:cs typeface="+mn-cs"/>
              </a:rPr>
              <a:t>mc</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3200" dirty="0" err="1"/>
              <a:t>Cr=</a:t>
            </a:r>
            <a:r>
              <a:rPr lang="it-IT" sz="3200" dirty="0"/>
              <a:t> 8 – 10 Kg SS/</a:t>
            </a:r>
            <a:r>
              <a:rPr lang="it-IT" sz="3200" dirty="0" err="1"/>
              <a:t>mc</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egnaposto contenuto 2"/>
          <p:cNvSpPr txBox="1">
            <a:spLocks/>
          </p:cNvSpPr>
          <p:nvPr/>
        </p:nvSpPr>
        <p:spPr>
          <a:xfrm>
            <a:off x="611560" y="2521495"/>
            <a:ext cx="8229600" cy="676672"/>
          </a:xfrm>
          <a:prstGeom prst="rect">
            <a:avLst/>
          </a:prstGeom>
        </p:spPr>
        <p:txBody>
          <a:bodyPr vert="horz" lIns="91440" tIns="45720" rIns="91440" bIns="45720" rtlCol="0">
            <a:normAutofit fontScale="4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R può variare per: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3200" dirty="0"/>
              <a:t>Ipotesi 1) presenza di sostanze tossiche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Ipotesi 2 evitare i fenomeni di </a:t>
            </a:r>
            <a:r>
              <a:rPr kumimoji="0" lang="it-IT" sz="3200" b="0" i="0" u="none" strike="noStrike" kern="1200" cap="none" spc="0" normalizeH="0" baseline="0" noProof="0" dirty="0" err="1">
                <a:ln>
                  <a:noFill/>
                </a:ln>
                <a:solidFill>
                  <a:schemeClr val="tx1"/>
                </a:solidFill>
                <a:effectLst/>
                <a:uLnTx/>
                <a:uFillTx/>
                <a:latin typeface="+mn-lt"/>
                <a:ea typeface="+mn-ea"/>
                <a:cs typeface="+mn-cs"/>
              </a:rPr>
              <a:t>Rising</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egnaposto contenuto 2"/>
          <p:cNvSpPr txBox="1">
            <a:spLocks/>
          </p:cNvSpPr>
          <p:nvPr/>
        </p:nvSpPr>
        <p:spPr>
          <a:xfrm>
            <a:off x="611560" y="3872730"/>
            <a:ext cx="8134214" cy="258060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200" b="0" i="0" u="sng" strike="noStrike" kern="1200" cap="none" spc="0" normalizeH="0" baseline="0" noProof="0" dirty="0">
                <a:ln>
                  <a:noFill/>
                </a:ln>
                <a:solidFill>
                  <a:schemeClr val="tx1"/>
                </a:solidFill>
                <a:effectLst/>
                <a:uLnTx/>
                <a:uFillTx/>
                <a:latin typeface="+mn-lt"/>
                <a:ea typeface="+mn-ea"/>
                <a:cs typeface="+mn-cs"/>
              </a:rPr>
              <a:t>Sedimentazione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3200" dirty="0"/>
              <a:t>Cis= Q/A =  [m/h] &lt; 0.9 – 1 m/h – Q punta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3200" dirty="0"/>
              <a:t>                                 &lt;0,3/0,4 m/h– Q media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200" b="0" i="0" u="none" strike="noStrike" kern="1200" cap="none" spc="0" normalizeH="0" baseline="0" noProof="0" dirty="0" err="1">
                <a:ln>
                  <a:noFill/>
                </a:ln>
                <a:solidFill>
                  <a:schemeClr val="tx1"/>
                </a:solidFill>
                <a:effectLst/>
                <a:uLnTx/>
                <a:uFillTx/>
                <a:latin typeface="+mn-lt"/>
                <a:ea typeface="+mn-ea"/>
                <a:cs typeface="+mn-cs"/>
              </a:rPr>
              <a:t>Pss</a:t>
            </a:r>
            <a:r>
              <a:rPr kumimoji="0" lang="it-IT" sz="3200" b="0" i="0" u="none" strike="noStrike" kern="1200" cap="none" spc="0" normalizeH="0" baseline="0" noProof="0" dirty="0">
                <a:ln>
                  <a:noFill/>
                </a:ln>
                <a:solidFill>
                  <a:schemeClr val="tx1"/>
                </a:solidFill>
                <a:effectLst/>
                <a:uLnTx/>
                <a:uFillTx/>
                <a:latin typeface="+mn-lt"/>
                <a:ea typeface="+mn-ea"/>
                <a:cs typeface="+mn-cs"/>
              </a:rPr>
              <a:t> =</a:t>
            </a:r>
            <a:r>
              <a:rPr kumimoji="0" lang="it-IT" sz="3200" b="0" i="0" u="none" strike="noStrike" kern="1200" cap="none" spc="0" normalizeH="0" baseline="0" noProof="0" dirty="0" err="1">
                <a:ln>
                  <a:noFill/>
                </a:ln>
                <a:solidFill>
                  <a:schemeClr val="tx1"/>
                </a:solidFill>
                <a:effectLst/>
                <a:uLnTx/>
                <a:uFillTx/>
                <a:latin typeface="+mn-lt"/>
                <a:ea typeface="+mn-ea"/>
                <a:cs typeface="+mn-cs"/>
              </a:rPr>
              <a:t>QCa</a:t>
            </a:r>
            <a:r>
              <a:rPr kumimoji="0" lang="it-IT" sz="3200" b="0" i="0" u="none" strike="noStrike" kern="1200" cap="none" spc="0" normalizeH="0" baseline="0" noProof="0" dirty="0">
                <a:ln>
                  <a:noFill/>
                </a:ln>
                <a:solidFill>
                  <a:schemeClr val="tx1"/>
                </a:solidFill>
                <a:effectLst/>
                <a:uLnTx/>
                <a:uFillTx/>
                <a:latin typeface="+mn-lt"/>
                <a:ea typeface="+mn-ea"/>
                <a:cs typeface="+mn-cs"/>
              </a:rPr>
              <a:t>/A =(</a:t>
            </a:r>
            <a:r>
              <a:rPr kumimoji="0" lang="it-IT" sz="3200" b="0" i="0" u="none" strike="noStrike" kern="1200" cap="none" spc="0" normalizeH="0" baseline="0" noProof="0" dirty="0" err="1">
                <a:ln>
                  <a:noFill/>
                </a:ln>
                <a:solidFill>
                  <a:schemeClr val="tx1"/>
                </a:solidFill>
                <a:effectLst/>
                <a:uLnTx/>
                <a:uFillTx/>
                <a:latin typeface="+mn-lt"/>
                <a:ea typeface="+mn-ea"/>
                <a:cs typeface="+mn-cs"/>
              </a:rPr>
              <a:t>Qi+Qr</a:t>
            </a:r>
            <a:r>
              <a:rPr kumimoji="0" lang="it-IT" sz="3200" b="0" i="0" u="none" strike="noStrike" kern="1200" cap="none" spc="0" normalizeH="0" baseline="0" noProof="0" dirty="0">
                <a:ln>
                  <a:noFill/>
                </a:ln>
                <a:solidFill>
                  <a:schemeClr val="tx1"/>
                </a:solidFill>
                <a:effectLst/>
                <a:uLnTx/>
                <a:uFillTx/>
                <a:latin typeface="+mn-lt"/>
                <a:ea typeface="+mn-ea"/>
                <a:cs typeface="+mn-cs"/>
              </a:rPr>
              <a:t>)Ca/A = 5 </a:t>
            </a:r>
            <a:r>
              <a:rPr kumimoji="0" lang="it-IT" sz="3200" b="0" i="0" u="none" strike="noStrike" kern="1200" cap="none" spc="0" normalizeH="0" baseline="0" noProof="0" dirty="0" err="1">
                <a:ln>
                  <a:noFill/>
                </a:ln>
                <a:solidFill>
                  <a:schemeClr val="tx1"/>
                </a:solidFill>
                <a:effectLst/>
                <a:uLnTx/>
                <a:uFillTx/>
                <a:latin typeface="+mn-lt"/>
                <a:ea typeface="+mn-ea"/>
                <a:cs typeface="+mn-cs"/>
              </a:rPr>
              <a:t>KgSS</a:t>
            </a:r>
            <a:r>
              <a:rPr kumimoji="0" lang="it-IT" sz="3200" b="0" i="0" u="none" strike="noStrike" kern="1200" cap="none" spc="0" normalizeH="0" baseline="0" noProof="0" dirty="0">
                <a:ln>
                  <a:noFill/>
                </a:ln>
                <a:solidFill>
                  <a:schemeClr val="tx1"/>
                </a:solidFill>
                <a:effectLst/>
                <a:uLnTx/>
                <a:uFillTx/>
                <a:latin typeface="+mn-lt"/>
                <a:ea typeface="+mn-ea"/>
                <a:cs typeface="+mn-cs"/>
              </a:rPr>
              <a:t>/</a:t>
            </a:r>
            <a:r>
              <a:rPr kumimoji="0" lang="it-IT" sz="3200" b="0" i="0" u="none" strike="noStrike" kern="1200" cap="none" spc="0" normalizeH="0" baseline="0" noProof="0" dirty="0" err="1">
                <a:ln>
                  <a:noFill/>
                </a:ln>
                <a:solidFill>
                  <a:schemeClr val="tx1"/>
                </a:solidFill>
                <a:effectLst/>
                <a:uLnTx/>
                <a:uFillTx/>
                <a:latin typeface="+mn-lt"/>
                <a:ea typeface="+mn-ea"/>
                <a:cs typeface="+mn-cs"/>
              </a:rPr>
              <a:t>mqh</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7" name="Oggetto 6"/>
          <p:cNvGraphicFramePr>
            <a:graphicFrameLocks noChangeAspect="1"/>
          </p:cNvGraphicFramePr>
          <p:nvPr>
            <p:extLst>
              <p:ext uri="{D42A27DB-BD31-4B8C-83A1-F6EECF244321}">
                <p14:modId xmlns:p14="http://schemas.microsoft.com/office/powerpoint/2010/main" xmlns="" val="2660217998"/>
              </p:ext>
            </p:extLst>
          </p:nvPr>
        </p:nvGraphicFramePr>
        <p:xfrm>
          <a:off x="3926618" y="1320013"/>
          <a:ext cx="4893854" cy="2402964"/>
        </p:xfrm>
        <a:graphic>
          <a:graphicData uri="http://schemas.openxmlformats.org/presentationml/2006/ole">
            <p:oleObj spid="_x0000_s120842" name="AutoCAD Drawing" r:id="rId3" imgW="18049875" imgH="8963025" progId="">
              <p:embed/>
            </p:oleObj>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8229600" cy="720080"/>
          </a:xfrm>
        </p:spPr>
        <p:txBody>
          <a:bodyPr>
            <a:normAutofit fontScale="90000"/>
          </a:bodyPr>
          <a:lstStyle/>
          <a:p>
            <a:r>
              <a:rPr lang="it-IT" dirty="0"/>
              <a:t>Areazione</a:t>
            </a:r>
            <a:endParaRPr lang="en-GB" dirty="0"/>
          </a:p>
        </p:txBody>
      </p:sp>
      <p:sp>
        <p:nvSpPr>
          <p:cNvPr id="3" name="Segnaposto contenuto 2"/>
          <p:cNvSpPr>
            <a:spLocks noGrp="1"/>
          </p:cNvSpPr>
          <p:nvPr>
            <p:ph idx="1"/>
          </p:nvPr>
        </p:nvSpPr>
        <p:spPr>
          <a:xfrm>
            <a:off x="323528" y="1052736"/>
            <a:ext cx="8229600" cy="1324744"/>
          </a:xfrm>
        </p:spPr>
        <p:txBody>
          <a:bodyPr/>
          <a:lstStyle/>
          <a:p>
            <a:pPr>
              <a:buNone/>
              <a:tabLst>
                <a:tab pos="1793875" algn="l"/>
              </a:tabLst>
            </a:pPr>
            <a:r>
              <a:rPr lang="it-IT" dirty="0"/>
              <a:t>O = 2,5  - 3,5 Kg O2/Kg BOD</a:t>
            </a:r>
            <a:r>
              <a:rPr lang="it-IT" sz="2800" dirty="0"/>
              <a:t>5</a:t>
            </a:r>
          </a:p>
        </p:txBody>
      </p:sp>
      <p:sp>
        <p:nvSpPr>
          <p:cNvPr id="4" name="Segnaposto contenuto 2"/>
          <p:cNvSpPr txBox="1">
            <a:spLocks/>
          </p:cNvSpPr>
          <p:nvPr/>
        </p:nvSpPr>
        <p:spPr>
          <a:xfrm>
            <a:off x="323528" y="1844824"/>
            <a:ext cx="8229600" cy="720080"/>
          </a:xfrm>
          <a:prstGeom prst="rect">
            <a:avLst/>
          </a:prstGeom>
        </p:spPr>
        <p:txBody>
          <a:bodyPr vert="horz" lIns="91440" tIns="45720" rIns="91440" bIns="45720" rtlCol="0">
            <a:normAutofit/>
          </a:bodyPr>
          <a:lstStyle/>
          <a:p>
            <a:pPr>
              <a:buNone/>
              <a:tabLst>
                <a:tab pos="1793875" algn="l"/>
              </a:tabLst>
            </a:pPr>
            <a:r>
              <a:rPr lang="it-IT" sz="2800" dirty="0" err="1"/>
              <a:t>O=</a:t>
            </a:r>
            <a:r>
              <a:rPr lang="it-IT" sz="2800" dirty="0"/>
              <a:t> I +a’ Fa + </a:t>
            </a:r>
            <a:r>
              <a:rPr lang="it-IT" sz="2800" dirty="0" err="1"/>
              <a:t>tb</a:t>
            </a:r>
            <a:r>
              <a:rPr lang="it-IT" sz="2800" dirty="0"/>
              <a:t>’</a:t>
            </a:r>
            <a:r>
              <a:rPr lang="it-IT" sz="2800" dirty="0" err="1"/>
              <a:t>Md</a:t>
            </a:r>
            <a:r>
              <a:rPr lang="it-IT" sz="2800" dirty="0"/>
              <a:t>/24 + 4,6 </a:t>
            </a:r>
            <a:r>
              <a:rPr lang="it-IT" sz="2800" dirty="0" err="1"/>
              <a:t>mTKN</a:t>
            </a:r>
            <a:r>
              <a:rPr lang="it-IT" sz="2800" dirty="0"/>
              <a:t> – 2,85m’N</a:t>
            </a:r>
            <a:endParaRPr lang="it-IT" sz="2400" dirty="0"/>
          </a:p>
        </p:txBody>
      </p:sp>
      <p:sp>
        <p:nvSpPr>
          <p:cNvPr id="5" name="Segnaposto contenuto 2"/>
          <p:cNvSpPr txBox="1">
            <a:spLocks/>
          </p:cNvSpPr>
          <p:nvPr/>
        </p:nvSpPr>
        <p:spPr>
          <a:xfrm>
            <a:off x="395536" y="2492896"/>
            <a:ext cx="8229600" cy="3744416"/>
          </a:xfrm>
          <a:prstGeom prst="rect">
            <a:avLst/>
          </a:prstGeom>
        </p:spPr>
        <p:txBody>
          <a:bodyPr vert="horz" lIns="91440" tIns="45720" rIns="91440" bIns="45720" rtlCol="0">
            <a:normAutofit fontScale="85000" lnSpcReduction="20000"/>
          </a:bodyPr>
          <a:lstStyle/>
          <a:p>
            <a:pPr>
              <a:buNone/>
              <a:tabLst>
                <a:tab pos="1793875" algn="l"/>
              </a:tabLst>
            </a:pPr>
            <a:r>
              <a:rPr lang="it-IT" sz="2800" dirty="0"/>
              <a:t>I = richiesta immediata di ossigeno (2 mg/l) solfuri , solfiti ecc</a:t>
            </a:r>
          </a:p>
          <a:p>
            <a:pPr>
              <a:buNone/>
              <a:tabLst>
                <a:tab pos="1793875" algn="l"/>
              </a:tabLst>
            </a:pPr>
            <a:r>
              <a:rPr lang="it-IT" sz="2800" dirty="0" err="1"/>
              <a:t>Fa=</a:t>
            </a:r>
            <a:r>
              <a:rPr lang="it-IT" sz="2800" dirty="0"/>
              <a:t> BOD abbattuto nel sistema</a:t>
            </a:r>
          </a:p>
          <a:p>
            <a:pPr>
              <a:buNone/>
              <a:tabLst>
                <a:tab pos="1793875" algn="l"/>
              </a:tabLst>
            </a:pPr>
            <a:r>
              <a:rPr lang="it-IT" sz="2800" dirty="0" err="1"/>
              <a:t>-a</a:t>
            </a:r>
            <a:r>
              <a:rPr lang="it-IT" sz="2800" dirty="0"/>
              <a:t>’ = 0,65 coefficiente di respirazione per sintesi (0.65)</a:t>
            </a:r>
            <a:br>
              <a:rPr lang="it-IT" sz="2800" dirty="0"/>
            </a:br>
            <a:r>
              <a:rPr lang="it-IT" sz="2800" dirty="0" err="1"/>
              <a:t>Md=</a:t>
            </a:r>
            <a:r>
              <a:rPr lang="it-IT" sz="2800" dirty="0"/>
              <a:t>  la massa presente nel sistema</a:t>
            </a:r>
          </a:p>
          <a:p>
            <a:pPr>
              <a:buNone/>
              <a:tabLst>
                <a:tab pos="1793875" algn="l"/>
              </a:tabLst>
            </a:pPr>
            <a:r>
              <a:rPr lang="it-IT" sz="2800" dirty="0"/>
              <a:t>b’ = coefficiente di respirazione endogena (0.06)</a:t>
            </a:r>
          </a:p>
          <a:p>
            <a:pPr>
              <a:buNone/>
              <a:tabLst>
                <a:tab pos="1793875" algn="l"/>
              </a:tabLst>
            </a:pPr>
            <a:r>
              <a:rPr lang="it-IT" sz="2800" dirty="0"/>
              <a:t>t= tempo in ore di accensione delle soffianti</a:t>
            </a:r>
          </a:p>
          <a:p>
            <a:pPr>
              <a:buNone/>
              <a:tabLst>
                <a:tab pos="1793875" algn="l"/>
              </a:tabLst>
            </a:pPr>
            <a:r>
              <a:rPr lang="it-IT" sz="2800" dirty="0"/>
              <a:t>4,6= kg di O per trasformare in nitrati 1 kg di TKN</a:t>
            </a:r>
          </a:p>
          <a:p>
            <a:pPr>
              <a:buNone/>
              <a:tabLst>
                <a:tab pos="1793875" algn="l"/>
              </a:tabLst>
            </a:pPr>
            <a:r>
              <a:rPr lang="it-IT" sz="2800" dirty="0" err="1"/>
              <a:t>m=frazione</a:t>
            </a:r>
            <a:r>
              <a:rPr lang="it-IT" sz="2800" dirty="0"/>
              <a:t> di azoto nitrificato</a:t>
            </a:r>
          </a:p>
          <a:p>
            <a:pPr>
              <a:buNone/>
              <a:tabLst>
                <a:tab pos="1793875" algn="l"/>
              </a:tabLst>
            </a:pPr>
            <a:r>
              <a:rPr lang="it-IT" sz="2800" dirty="0" err="1"/>
              <a:t>N=</a:t>
            </a:r>
            <a:r>
              <a:rPr lang="it-IT" sz="2800" dirty="0"/>
              <a:t> azoto soggetto a denitrificazione</a:t>
            </a:r>
          </a:p>
          <a:p>
            <a:pPr>
              <a:buNone/>
              <a:tabLst>
                <a:tab pos="1793875" algn="l"/>
              </a:tabLst>
            </a:pPr>
            <a:r>
              <a:rPr lang="it-IT" sz="2800" dirty="0"/>
              <a:t>m’ = frazione di azoto soggetto a denitrificazione</a:t>
            </a:r>
          </a:p>
          <a:p>
            <a:pPr>
              <a:buNone/>
              <a:tabLst>
                <a:tab pos="1793875" algn="l"/>
              </a:tabLst>
            </a:pPr>
            <a:r>
              <a:rPr lang="it-IT" sz="2800" dirty="0"/>
              <a:t>2,85  kg di ossigeno recuperati  per la riduzione di 1 kg NO3 in azoto gassoso</a:t>
            </a:r>
          </a:p>
          <a:p>
            <a:pPr>
              <a:buNone/>
              <a:tabLst>
                <a:tab pos="1793875" algn="l"/>
              </a:tabLst>
            </a:pPr>
            <a:endParaRPr lang="it-IT"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Sistemi di areazione</a:t>
            </a:r>
            <a:endParaRPr lang="en-GB" dirty="0"/>
          </a:p>
        </p:txBody>
      </p:sp>
      <p:graphicFrame>
        <p:nvGraphicFramePr>
          <p:cNvPr id="4" name="Segnaposto contenuto 3"/>
          <p:cNvGraphicFramePr>
            <a:graphicFrameLocks noGrp="1" noChangeAspect="1"/>
          </p:cNvGraphicFramePr>
          <p:nvPr>
            <p:ph idx="1"/>
          </p:nvPr>
        </p:nvGraphicFramePr>
        <p:xfrm>
          <a:off x="1489075" y="1398722"/>
          <a:ext cx="5531197" cy="1733415"/>
        </p:xfrm>
        <a:graphic>
          <a:graphicData uri="http://schemas.openxmlformats.org/presentationml/2006/ole">
            <p:oleObj spid="_x0000_s117789" name="Equazione" r:id="rId3" imgW="2552700" imgH="800100" progId="Equation.3">
              <p:embed/>
            </p:oleObj>
          </a:graphicData>
        </a:graphic>
      </p:graphicFrame>
      <p:sp>
        <p:nvSpPr>
          <p:cNvPr id="5" name="Titolo 1"/>
          <p:cNvSpPr txBox="1">
            <a:spLocks/>
          </p:cNvSpPr>
          <p:nvPr/>
        </p:nvSpPr>
        <p:spPr>
          <a:xfrm>
            <a:off x="251520" y="3212976"/>
            <a:ext cx="8229600" cy="2088232"/>
          </a:xfrm>
          <a:prstGeom prst="rect">
            <a:avLst/>
          </a:prstGeom>
        </p:spPr>
        <p:txBody>
          <a:bodyPr vert="horz" lIns="91440" tIns="45720" rIns="91440" bIns="45720" rtlCol="0" anchor="ctr">
            <a:normAutofit fontScale="9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it-IT" sz="2000" dirty="0">
                <a:latin typeface="+mj-lt"/>
                <a:ea typeface="+mj-ea"/>
                <a:cs typeface="+mj-cs"/>
              </a:rPr>
              <a:t>OC*= capacità di ossigenare della macchina</a:t>
            </a:r>
          </a:p>
          <a:p>
            <a:pPr marL="0" marR="0" lvl="0" indent="0" defTabSz="914400" rtl="0" eaLnBrk="1" fontAlgn="auto" latinLnBrk="0" hangingPunct="1">
              <a:lnSpc>
                <a:spcPct val="100000"/>
              </a:lnSpc>
              <a:spcBef>
                <a:spcPct val="0"/>
              </a:spcBef>
              <a:spcAft>
                <a:spcPts val="0"/>
              </a:spcAft>
              <a:buClrTx/>
              <a:buSzTx/>
              <a:buFontTx/>
              <a:buNone/>
              <a:tabLst/>
              <a:defRPr/>
            </a:pPr>
            <a:r>
              <a:rPr kumimoji="0" lang="it-IT" sz="2000" b="0" i="0" u="none" strike="noStrike" kern="1200" cap="none" spc="0" normalizeH="0" baseline="0" noProof="0" dirty="0">
                <a:ln>
                  <a:noFill/>
                </a:ln>
                <a:solidFill>
                  <a:schemeClr val="tx1"/>
                </a:solidFill>
                <a:effectLst/>
                <a:uLnTx/>
                <a:uFillTx/>
                <a:latin typeface="DilleniaUPC"/>
                <a:ea typeface="+mj-ea"/>
                <a:cs typeface="+mj-cs"/>
              </a:rPr>
              <a:t>ß</a:t>
            </a:r>
            <a:r>
              <a:rPr kumimoji="0" lang="it-IT" sz="2000" b="0" i="0" u="none" strike="noStrike" kern="1200" cap="none" spc="0" normalizeH="0" baseline="0" noProof="0" dirty="0">
                <a:ln>
                  <a:noFill/>
                </a:ln>
                <a:solidFill>
                  <a:schemeClr val="tx1"/>
                </a:solidFill>
                <a:effectLst/>
                <a:uLnTx/>
                <a:uFillTx/>
                <a:latin typeface="+mj-lt"/>
                <a:ea typeface="+mj-ea"/>
                <a:cs typeface="+mj-cs"/>
              </a:rPr>
              <a:t>=rapporto di </a:t>
            </a:r>
            <a:r>
              <a:rPr kumimoji="0" lang="it-IT" sz="2000" b="0" i="0" u="none" strike="noStrike" kern="1200" cap="none" spc="0" normalizeH="0" baseline="0" noProof="0" dirty="0" err="1">
                <a:ln>
                  <a:noFill/>
                </a:ln>
                <a:solidFill>
                  <a:schemeClr val="tx1"/>
                </a:solidFill>
                <a:effectLst/>
                <a:uLnTx/>
                <a:uFillTx/>
                <a:latin typeface="+mj-lt"/>
                <a:ea typeface="+mj-ea"/>
                <a:cs typeface="+mj-cs"/>
              </a:rPr>
              <a:t>Conc</a:t>
            </a:r>
            <a:r>
              <a:rPr kumimoji="0" lang="it-IT" sz="2000" b="0" i="0" u="none" strike="noStrike" kern="1200" cap="none" spc="0" normalizeH="0" baseline="0" noProof="0" dirty="0">
                <a:ln>
                  <a:noFill/>
                </a:ln>
                <a:solidFill>
                  <a:schemeClr val="tx1"/>
                </a:solidFill>
                <a:effectLst/>
                <a:uLnTx/>
                <a:uFillTx/>
                <a:latin typeface="+mj-lt"/>
                <a:ea typeface="+mj-ea"/>
                <a:cs typeface="+mj-cs"/>
              </a:rPr>
              <a:t> di ossigeno a saturazione  nella miscela aerata e </a:t>
            </a:r>
            <a:r>
              <a:rPr kumimoji="0" lang="it-IT" sz="2000" b="0" i="0" u="none" strike="noStrike" kern="1200" cap="none" spc="0" normalizeH="0" baseline="0" noProof="0" dirty="0" err="1">
                <a:ln>
                  <a:noFill/>
                </a:ln>
                <a:solidFill>
                  <a:schemeClr val="tx1"/>
                </a:solidFill>
                <a:effectLst/>
                <a:uLnTx/>
                <a:uFillTx/>
                <a:latin typeface="+mj-lt"/>
                <a:ea typeface="+mj-ea"/>
                <a:cs typeface="+mj-cs"/>
              </a:rPr>
              <a:t>conc</a:t>
            </a:r>
            <a:r>
              <a:rPr kumimoji="0" lang="it-IT" sz="2000" b="0" i="0" u="none" strike="noStrike" kern="1200" cap="none" spc="0" normalizeH="0" baseline="0" noProof="0" dirty="0">
                <a:ln>
                  <a:noFill/>
                </a:ln>
                <a:solidFill>
                  <a:schemeClr val="tx1"/>
                </a:solidFill>
                <a:effectLst/>
                <a:uLnTx/>
                <a:uFillTx/>
                <a:latin typeface="+mj-lt"/>
                <a:ea typeface="+mj-ea"/>
                <a:cs typeface="+mj-cs"/>
              </a:rPr>
              <a:t> di </a:t>
            </a:r>
            <a:r>
              <a:rPr kumimoji="0" lang="it-IT" sz="2000" b="0" i="0" u="none" strike="noStrike" kern="1200" cap="none" spc="0" normalizeH="0" baseline="0" noProof="0" dirty="0" err="1">
                <a:ln>
                  <a:noFill/>
                </a:ln>
                <a:solidFill>
                  <a:schemeClr val="tx1"/>
                </a:solidFill>
                <a:effectLst/>
                <a:uLnTx/>
                <a:uFillTx/>
                <a:latin typeface="+mj-lt"/>
                <a:ea typeface="+mj-ea"/>
                <a:cs typeface="+mj-cs"/>
              </a:rPr>
              <a:t>oss</a:t>
            </a:r>
            <a:r>
              <a:rPr kumimoji="0" lang="it-IT" sz="2000" b="0" i="0" u="none" strike="noStrike" kern="1200" cap="none" spc="0" normalizeH="0" baseline="0" noProof="0" dirty="0">
                <a:ln>
                  <a:noFill/>
                </a:ln>
                <a:solidFill>
                  <a:schemeClr val="tx1"/>
                </a:solidFill>
                <a:effectLst/>
                <a:uLnTx/>
                <a:uFillTx/>
                <a:latin typeface="+mj-lt"/>
                <a:ea typeface="+mj-ea"/>
                <a:cs typeface="+mj-cs"/>
              </a:rPr>
              <a:t> a saturazione in acqua pulita</a:t>
            </a:r>
          </a:p>
          <a:p>
            <a:pPr marL="0" marR="0" lvl="0" indent="0" defTabSz="914400" rtl="0" eaLnBrk="1" fontAlgn="auto" latinLnBrk="0" hangingPunct="1">
              <a:lnSpc>
                <a:spcPct val="100000"/>
              </a:lnSpc>
              <a:spcBef>
                <a:spcPct val="0"/>
              </a:spcBef>
              <a:spcAft>
                <a:spcPts val="0"/>
              </a:spcAft>
              <a:buClrTx/>
              <a:buSzTx/>
              <a:buFontTx/>
              <a:buNone/>
              <a:tabLst/>
              <a:defRPr/>
            </a:pPr>
            <a:r>
              <a:rPr lang="it-IT" sz="2000" dirty="0" err="1">
                <a:latin typeface="+mj-lt"/>
                <a:ea typeface="+mj-ea"/>
                <a:cs typeface="+mj-cs"/>
              </a:rPr>
              <a:t>Ce=</a:t>
            </a:r>
            <a:r>
              <a:rPr lang="it-IT" sz="2000" dirty="0">
                <a:latin typeface="+mj-lt"/>
                <a:ea typeface="+mj-ea"/>
                <a:cs typeface="+mj-cs"/>
              </a:rPr>
              <a:t> concentrazione ossigeno nelle condizioni di esercizio (2 mg/l)</a:t>
            </a:r>
          </a:p>
          <a:p>
            <a:pPr marL="0" marR="0" lvl="0" indent="0" defTabSz="914400" rtl="0" eaLnBrk="1" fontAlgn="auto" latinLnBrk="0" hangingPunct="1">
              <a:lnSpc>
                <a:spcPct val="100000"/>
              </a:lnSpc>
              <a:spcBef>
                <a:spcPct val="0"/>
              </a:spcBef>
              <a:spcAft>
                <a:spcPts val="0"/>
              </a:spcAft>
              <a:buClrTx/>
              <a:buSzTx/>
              <a:buFontTx/>
              <a:buNone/>
              <a:tabLst/>
              <a:defRPr/>
            </a:pPr>
            <a:r>
              <a:rPr kumimoji="0" lang="it-IT" sz="2000" b="0" i="0" u="none" strike="noStrike" kern="1200" cap="none" spc="0" normalizeH="0" baseline="0" noProof="0" dirty="0">
                <a:ln>
                  <a:noFill/>
                </a:ln>
                <a:solidFill>
                  <a:schemeClr val="tx1"/>
                </a:solidFill>
                <a:effectLst/>
                <a:uLnTx/>
                <a:uFillTx/>
                <a:latin typeface="+mj-lt"/>
                <a:ea typeface="+mj-ea"/>
                <a:cs typeface="+mj-cs"/>
              </a:rPr>
              <a:t>Cs20= concentrazione di ossigeno a saturazione nell’acqua pulita a T = 20°C</a:t>
            </a:r>
          </a:p>
          <a:p>
            <a:pPr marL="0" marR="0" lvl="0" indent="0" defTabSz="914400" rtl="0" eaLnBrk="1" fontAlgn="auto" latinLnBrk="0" hangingPunct="1">
              <a:lnSpc>
                <a:spcPct val="100000"/>
              </a:lnSpc>
              <a:spcBef>
                <a:spcPct val="0"/>
              </a:spcBef>
              <a:spcAft>
                <a:spcPts val="0"/>
              </a:spcAft>
              <a:buClrTx/>
              <a:buSzTx/>
              <a:buFontTx/>
              <a:buNone/>
              <a:tabLst/>
              <a:defRPr/>
            </a:pPr>
            <a:r>
              <a:rPr lang="it-IT" sz="2000" dirty="0" err="1">
                <a:latin typeface="+mj-lt"/>
                <a:ea typeface="+mj-ea"/>
                <a:cs typeface="+mj-cs"/>
              </a:rPr>
              <a:t>Csl=Concentrazione</a:t>
            </a:r>
            <a:r>
              <a:rPr lang="it-IT" sz="2000" dirty="0">
                <a:latin typeface="+mj-lt"/>
                <a:ea typeface="+mj-ea"/>
                <a:cs typeface="+mj-cs"/>
              </a:rPr>
              <a:t> di ossigeno a saturazione in acqua pulita</a:t>
            </a:r>
          </a:p>
          <a:p>
            <a:pPr marL="0" marR="0" lvl="0" indent="0" defTabSz="914400" rtl="0" eaLnBrk="1" fontAlgn="auto" latinLnBrk="0" hangingPunct="1">
              <a:lnSpc>
                <a:spcPct val="100000"/>
              </a:lnSpc>
              <a:spcBef>
                <a:spcPct val="0"/>
              </a:spcBef>
              <a:spcAft>
                <a:spcPts val="0"/>
              </a:spcAft>
              <a:buClrTx/>
              <a:buSzTx/>
              <a:buFontTx/>
              <a:buNone/>
              <a:tabLst/>
              <a:defRPr/>
            </a:pPr>
            <a:r>
              <a:rPr lang="it-IT" sz="2000" dirty="0" err="1">
                <a:latin typeface="GreekC"/>
                <a:ea typeface="+mj-ea"/>
                <a:cs typeface="GreekC"/>
              </a:rPr>
              <a:t>a</a:t>
            </a:r>
            <a:r>
              <a:rPr lang="it-IT" sz="2000" dirty="0" err="1">
                <a:latin typeface="+mj-lt"/>
                <a:ea typeface="+mj-ea"/>
                <a:cs typeface="+mj-cs"/>
              </a:rPr>
              <a:t>=</a:t>
            </a:r>
            <a:r>
              <a:rPr lang="it-IT" sz="2000" dirty="0">
                <a:latin typeface="+mj-lt"/>
                <a:ea typeface="+mj-ea"/>
                <a:cs typeface="+mj-cs"/>
              </a:rPr>
              <a:t> fattore di trasferimento di ossigeno nella miscela aerata e in acqua pulita</a:t>
            </a:r>
          </a:p>
          <a:p>
            <a:pPr marL="0" marR="0" lvl="0" indent="0" defTabSz="914400" rtl="0" eaLnBrk="1" fontAlgn="auto" latinLnBrk="0" hangingPunct="1">
              <a:lnSpc>
                <a:spcPct val="100000"/>
              </a:lnSpc>
              <a:spcBef>
                <a:spcPct val="0"/>
              </a:spcBef>
              <a:spcAft>
                <a:spcPts val="0"/>
              </a:spcAft>
              <a:buClrTx/>
              <a:buSzTx/>
              <a:buFontTx/>
              <a:buNone/>
              <a:tabLst/>
              <a:defRPr/>
            </a:pPr>
            <a:r>
              <a:rPr lang="it-IT" sz="2000" dirty="0" err="1">
                <a:latin typeface="+mj-lt"/>
                <a:ea typeface="+mj-ea"/>
                <a:cs typeface="+mj-cs"/>
              </a:rPr>
              <a:t>T=</a:t>
            </a:r>
            <a:r>
              <a:rPr lang="it-IT" sz="2000" dirty="0">
                <a:latin typeface="+mj-lt"/>
                <a:ea typeface="+mj-ea"/>
                <a:cs typeface="+mj-cs"/>
              </a:rPr>
              <a:t> temperatura di esercizio </a:t>
            </a:r>
            <a:endParaRPr kumimoji="0" lang="en-GB" sz="20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Titolo 1"/>
          <p:cNvSpPr txBox="1">
            <a:spLocks/>
          </p:cNvSpPr>
          <p:nvPr/>
        </p:nvSpPr>
        <p:spPr>
          <a:xfrm>
            <a:off x="251520" y="5589240"/>
            <a:ext cx="8229600" cy="782960"/>
          </a:xfrm>
          <a:prstGeom prst="rect">
            <a:avLst/>
          </a:prstGeom>
        </p:spPr>
        <p:txBody>
          <a:bodyPr vert="horz" lIns="91440" tIns="45720" rIns="91440" bIns="45720" rtlCol="0" anchor="ctr">
            <a:normAutofit fontScale="62500" lnSpcReduction="2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a:ln>
                  <a:noFill/>
                </a:ln>
                <a:solidFill>
                  <a:schemeClr val="tx1"/>
                </a:solidFill>
                <a:effectLst/>
                <a:uLnTx/>
                <a:uFillTx/>
                <a:latin typeface="+mj-lt"/>
                <a:ea typeface="+mj-ea"/>
                <a:cs typeface="+mj-cs"/>
              </a:rPr>
              <a:t>Miscelazione : gli </a:t>
            </a:r>
            <a:r>
              <a:rPr kumimoji="0" lang="it-IT" sz="4400" b="0" i="0" u="none" strike="noStrike" kern="1200" cap="none" spc="0" normalizeH="0" baseline="0" noProof="0" dirty="0" err="1">
                <a:ln>
                  <a:noFill/>
                </a:ln>
                <a:solidFill>
                  <a:schemeClr val="tx1"/>
                </a:solidFill>
                <a:effectLst/>
                <a:uLnTx/>
                <a:uFillTx/>
                <a:latin typeface="+mj-lt"/>
                <a:ea typeface="+mj-ea"/>
                <a:cs typeface="+mj-cs"/>
              </a:rPr>
              <a:t>areatori</a:t>
            </a:r>
            <a:r>
              <a:rPr kumimoji="0" lang="it-IT" sz="4400" b="0" i="0" u="none" strike="noStrike" kern="1200" cap="none" spc="0" normalizeH="0" baseline="0" noProof="0" dirty="0">
                <a:ln>
                  <a:noFill/>
                </a:ln>
                <a:solidFill>
                  <a:schemeClr val="tx1"/>
                </a:solidFill>
                <a:effectLst/>
                <a:uLnTx/>
                <a:uFillTx/>
                <a:latin typeface="+mj-lt"/>
                <a:ea typeface="+mj-ea"/>
                <a:cs typeface="+mj-cs"/>
              </a:rPr>
              <a:t> devono garantire la miscelazione del refluo (15- 20 W/</a:t>
            </a:r>
            <a:r>
              <a:rPr kumimoji="0" lang="it-IT" sz="4400" b="0" i="0" u="none" strike="noStrike" kern="1200" cap="none" spc="0" normalizeH="0" baseline="0" noProof="0" dirty="0" err="1">
                <a:ln>
                  <a:noFill/>
                </a:ln>
                <a:solidFill>
                  <a:schemeClr val="tx1"/>
                </a:solidFill>
                <a:effectLst/>
                <a:uLnTx/>
                <a:uFillTx/>
                <a:latin typeface="+mj-lt"/>
                <a:ea typeface="+mj-ea"/>
                <a:cs typeface="+mj-cs"/>
              </a:rPr>
              <a:t>mc</a:t>
            </a:r>
            <a:r>
              <a:rPr kumimoji="0" lang="it-IT" sz="4400" b="0" i="0" u="none" strike="noStrike" kern="1200" cap="none" spc="0" normalizeH="0" baseline="0" noProof="0" dirty="0">
                <a:ln>
                  <a:noFill/>
                </a:ln>
                <a:solidFill>
                  <a:schemeClr val="tx1"/>
                </a:solidFill>
                <a:effectLst/>
                <a:uLnTx/>
                <a:uFillTx/>
                <a:latin typeface="+mj-lt"/>
                <a:ea typeface="+mj-ea"/>
                <a:cs typeface="+mj-cs"/>
              </a:rPr>
              <a:t>)</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fango</a:t>
            </a:r>
            <a:endParaRPr lang="en-GB" dirty="0"/>
          </a:p>
        </p:txBody>
      </p:sp>
      <p:sp>
        <p:nvSpPr>
          <p:cNvPr id="3" name="Segnaposto contenuto 2"/>
          <p:cNvSpPr>
            <a:spLocks noGrp="1"/>
          </p:cNvSpPr>
          <p:nvPr>
            <p:ph idx="1"/>
          </p:nvPr>
        </p:nvSpPr>
        <p:spPr/>
        <p:txBody>
          <a:bodyPr>
            <a:normAutofit lnSpcReduction="10000"/>
          </a:bodyPr>
          <a:lstStyle/>
          <a:p>
            <a:pPr>
              <a:buNone/>
            </a:pPr>
            <a:r>
              <a:rPr lang="it-IT" dirty="0" err="1"/>
              <a:t>SVI=</a:t>
            </a:r>
            <a:r>
              <a:rPr lang="it-IT" dirty="0"/>
              <a:t> Indice del </a:t>
            </a:r>
            <a:r>
              <a:rPr lang="it-IT" dirty="0" err="1"/>
              <a:t>fango=</a:t>
            </a:r>
            <a:r>
              <a:rPr lang="it-IT" dirty="0"/>
              <a:t> Volume che assume un grammo di sostanze secche del fango lasciato decantare ½ ora [cm3/g]</a:t>
            </a:r>
          </a:p>
          <a:p>
            <a:pPr>
              <a:buNone/>
            </a:pPr>
            <a:r>
              <a:rPr lang="it-IT" dirty="0" err="1"/>
              <a:t>Csvi=</a:t>
            </a:r>
            <a:r>
              <a:rPr lang="it-IT" dirty="0"/>
              <a:t> 1/SVI [g/cm3]</a:t>
            </a:r>
          </a:p>
          <a:p>
            <a:pPr>
              <a:buNone/>
            </a:pPr>
            <a:r>
              <a:rPr lang="it-IT" dirty="0"/>
              <a:t>Fanghi con basso valore di SVI (poco sedimentabili- “malati” BULKING (fanghi filamentosi</a:t>
            </a:r>
          </a:p>
          <a:p>
            <a:pPr>
              <a:buNone/>
            </a:pPr>
            <a:r>
              <a:rPr lang="it-IT" dirty="0"/>
              <a:t>Si possono usare prodotti flocculanti che appesantiscono il fango</a:t>
            </a:r>
            <a:endParaRPr lang="en-GB"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 y="188640"/>
            <a:ext cx="8229600" cy="634082"/>
          </a:xfrm>
        </p:spPr>
        <p:txBody>
          <a:bodyPr>
            <a:normAutofit fontScale="90000"/>
          </a:bodyPr>
          <a:lstStyle/>
          <a:p>
            <a:r>
              <a:rPr lang="it-IT" dirty="0" err="1"/>
              <a:t>Rising</a:t>
            </a:r>
            <a:r>
              <a:rPr lang="it-IT" dirty="0"/>
              <a:t> del fango</a:t>
            </a:r>
            <a:endParaRPr lang="en-GB" dirty="0"/>
          </a:p>
        </p:txBody>
      </p:sp>
      <p:sp>
        <p:nvSpPr>
          <p:cNvPr id="3" name="Segnaposto contenuto 2"/>
          <p:cNvSpPr>
            <a:spLocks noGrp="1"/>
          </p:cNvSpPr>
          <p:nvPr>
            <p:ph idx="1"/>
          </p:nvPr>
        </p:nvSpPr>
        <p:spPr>
          <a:xfrm>
            <a:off x="395536" y="899630"/>
            <a:ext cx="8229600" cy="2313346"/>
          </a:xfrm>
        </p:spPr>
        <p:txBody>
          <a:bodyPr>
            <a:normAutofit lnSpcReduction="10000"/>
          </a:bodyPr>
          <a:lstStyle/>
          <a:p>
            <a:pPr>
              <a:buNone/>
            </a:pPr>
            <a:r>
              <a:rPr lang="it-IT" sz="2400" dirty="0"/>
              <a:t>     In impianti dove è presente una denitrificazione spinta all’interno del sedimentatore si crea denitrificazione con liberazione di azoto gassoso che può inficiare la sedimentazione del fango</a:t>
            </a:r>
          </a:p>
          <a:p>
            <a:pPr>
              <a:buNone/>
            </a:pPr>
            <a:r>
              <a:rPr lang="it-IT" sz="2400" dirty="0"/>
              <a:t>     </a:t>
            </a:r>
            <a:r>
              <a:rPr lang="it-IT" sz="2400" b="1" dirty="0"/>
              <a:t>Rimedio: </a:t>
            </a:r>
            <a:r>
              <a:rPr lang="it-IT" sz="2400" dirty="0"/>
              <a:t>Controllando l’ossigeno in vasca e evitando la nitrificazione o inserendo la </a:t>
            </a:r>
            <a:r>
              <a:rPr lang="it-IT" sz="2400" dirty="0" err="1"/>
              <a:t>predenitrificazione</a:t>
            </a:r>
            <a:endParaRPr lang="en-GB" sz="2400" dirty="0"/>
          </a:p>
        </p:txBody>
      </p:sp>
      <p:sp>
        <p:nvSpPr>
          <p:cNvPr id="4" name="Rectangle 2"/>
          <p:cNvSpPr>
            <a:spLocks noChangeArrowheads="1"/>
          </p:cNvSpPr>
          <p:nvPr/>
        </p:nvSpPr>
        <p:spPr bwMode="auto">
          <a:xfrm flipV="1">
            <a:off x="899592" y="3067049"/>
            <a:ext cx="8272501" cy="45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graphicFrame>
        <p:nvGraphicFramePr>
          <p:cNvPr id="5" name="Oggetto 4"/>
          <p:cNvGraphicFramePr>
            <a:graphicFrameLocks noChangeAspect="1"/>
          </p:cNvGraphicFramePr>
          <p:nvPr>
            <p:extLst>
              <p:ext uri="{D42A27DB-BD31-4B8C-83A1-F6EECF244321}">
                <p14:modId xmlns:p14="http://schemas.microsoft.com/office/powerpoint/2010/main" xmlns="" val="3690973997"/>
              </p:ext>
            </p:extLst>
          </p:nvPr>
        </p:nvGraphicFramePr>
        <p:xfrm>
          <a:off x="899592" y="3347902"/>
          <a:ext cx="6984776" cy="3429641"/>
        </p:xfrm>
        <a:graphic>
          <a:graphicData uri="http://schemas.openxmlformats.org/presentationml/2006/ole">
            <p:oleObj spid="_x0000_s119828" name="AutoCAD Drawing" r:id="rId3" imgW="18049875" imgH="8963025" progId="">
              <p:embed/>
            </p:oleObj>
          </a:graphicData>
        </a:graphic>
      </p:graphicFrame>
      <p:sp>
        <p:nvSpPr>
          <p:cNvPr id="6" name="Rettangolo 5"/>
          <p:cNvSpPr/>
          <p:nvPr/>
        </p:nvSpPr>
        <p:spPr>
          <a:xfrm>
            <a:off x="5868144" y="3789040"/>
            <a:ext cx="1728192" cy="144016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57200" y="274638"/>
            <a:ext cx="8229600" cy="490066"/>
          </a:xfrm>
        </p:spPr>
        <p:txBody>
          <a:bodyPr>
            <a:normAutofit/>
          </a:bodyPr>
          <a:lstStyle/>
          <a:p>
            <a:pPr algn="l"/>
            <a:r>
              <a:rPr lang="it-IT" sz="2000" dirty="0"/>
              <a:t>FBC (IMPIANTO A FANGHI ATTIVI A BASSO CARICO)</a:t>
            </a:r>
          </a:p>
        </p:txBody>
      </p:sp>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1560" y="764704"/>
            <a:ext cx="3366804" cy="2016224"/>
          </a:xfrm>
          <a:prstGeom prst="rect">
            <a:avLst/>
          </a:prstGeom>
        </p:spPr>
      </p:pic>
      <p:graphicFrame>
        <p:nvGraphicFramePr>
          <p:cNvPr id="6" name="Tabella 5"/>
          <p:cNvGraphicFramePr>
            <a:graphicFrameLocks noGrp="1"/>
          </p:cNvGraphicFramePr>
          <p:nvPr>
            <p:extLst>
              <p:ext uri="{D42A27DB-BD31-4B8C-83A1-F6EECF244321}">
                <p14:modId xmlns:p14="http://schemas.microsoft.com/office/powerpoint/2010/main" xmlns="" val="685677811"/>
              </p:ext>
            </p:extLst>
          </p:nvPr>
        </p:nvGraphicFramePr>
        <p:xfrm>
          <a:off x="179512" y="3140968"/>
          <a:ext cx="7920880" cy="2818638"/>
        </p:xfrm>
        <a:graphic>
          <a:graphicData uri="http://schemas.openxmlformats.org/drawingml/2006/table">
            <a:tbl>
              <a:tblPr>
                <a:tableStyleId>{5C22544A-7EE6-4342-B048-85BDC9FD1C3A}</a:tableStyleId>
              </a:tblPr>
              <a:tblGrid>
                <a:gridCol w="1099628">
                  <a:extLst>
                    <a:ext uri="{9D8B030D-6E8A-4147-A177-3AD203B41FA5}">
                      <a16:colId xmlns:a16="http://schemas.microsoft.com/office/drawing/2014/main" xmlns="" val="57168065"/>
                    </a:ext>
                  </a:extLst>
                </a:gridCol>
                <a:gridCol w="871711">
                  <a:extLst>
                    <a:ext uri="{9D8B030D-6E8A-4147-A177-3AD203B41FA5}">
                      <a16:colId xmlns:a16="http://schemas.microsoft.com/office/drawing/2014/main" xmlns="" val="3235564538"/>
                    </a:ext>
                  </a:extLst>
                </a:gridCol>
                <a:gridCol w="606794">
                  <a:extLst>
                    <a:ext uri="{9D8B030D-6E8A-4147-A177-3AD203B41FA5}">
                      <a16:colId xmlns:a16="http://schemas.microsoft.com/office/drawing/2014/main" xmlns="" val="3254595809"/>
                    </a:ext>
                  </a:extLst>
                </a:gridCol>
                <a:gridCol w="562394">
                  <a:extLst>
                    <a:ext uri="{9D8B030D-6E8A-4147-A177-3AD203B41FA5}">
                      <a16:colId xmlns:a16="http://schemas.microsoft.com/office/drawing/2014/main" xmlns="" val="1630254324"/>
                    </a:ext>
                  </a:extLst>
                </a:gridCol>
                <a:gridCol w="473595">
                  <a:extLst>
                    <a:ext uri="{9D8B030D-6E8A-4147-A177-3AD203B41FA5}">
                      <a16:colId xmlns:a16="http://schemas.microsoft.com/office/drawing/2014/main" xmlns="" val="2085698748"/>
                    </a:ext>
                  </a:extLst>
                </a:gridCol>
                <a:gridCol w="517996">
                  <a:extLst>
                    <a:ext uri="{9D8B030D-6E8A-4147-A177-3AD203B41FA5}">
                      <a16:colId xmlns:a16="http://schemas.microsoft.com/office/drawing/2014/main" xmlns="" val="4019366692"/>
                    </a:ext>
                  </a:extLst>
                </a:gridCol>
                <a:gridCol w="473595">
                  <a:extLst>
                    <a:ext uri="{9D8B030D-6E8A-4147-A177-3AD203B41FA5}">
                      <a16:colId xmlns:a16="http://schemas.microsoft.com/office/drawing/2014/main" xmlns="" val="2525412363"/>
                    </a:ext>
                  </a:extLst>
                </a:gridCol>
                <a:gridCol w="665993">
                  <a:extLst>
                    <a:ext uri="{9D8B030D-6E8A-4147-A177-3AD203B41FA5}">
                      <a16:colId xmlns:a16="http://schemas.microsoft.com/office/drawing/2014/main" xmlns="" val="2226026689"/>
                    </a:ext>
                  </a:extLst>
                </a:gridCol>
                <a:gridCol w="532795">
                  <a:extLst>
                    <a:ext uri="{9D8B030D-6E8A-4147-A177-3AD203B41FA5}">
                      <a16:colId xmlns:a16="http://schemas.microsoft.com/office/drawing/2014/main" xmlns="" val="3402767807"/>
                    </a:ext>
                  </a:extLst>
                </a:gridCol>
                <a:gridCol w="562394">
                  <a:extLst>
                    <a:ext uri="{9D8B030D-6E8A-4147-A177-3AD203B41FA5}">
                      <a16:colId xmlns:a16="http://schemas.microsoft.com/office/drawing/2014/main" xmlns="" val="2421563891"/>
                    </a:ext>
                  </a:extLst>
                </a:gridCol>
                <a:gridCol w="562394">
                  <a:extLst>
                    <a:ext uri="{9D8B030D-6E8A-4147-A177-3AD203B41FA5}">
                      <a16:colId xmlns:a16="http://schemas.microsoft.com/office/drawing/2014/main" xmlns="" val="2903610588"/>
                    </a:ext>
                  </a:extLst>
                </a:gridCol>
                <a:gridCol w="517996">
                  <a:extLst>
                    <a:ext uri="{9D8B030D-6E8A-4147-A177-3AD203B41FA5}">
                      <a16:colId xmlns:a16="http://schemas.microsoft.com/office/drawing/2014/main" xmlns="" val="2221472292"/>
                    </a:ext>
                  </a:extLst>
                </a:gridCol>
                <a:gridCol w="473595">
                  <a:extLst>
                    <a:ext uri="{9D8B030D-6E8A-4147-A177-3AD203B41FA5}">
                      <a16:colId xmlns:a16="http://schemas.microsoft.com/office/drawing/2014/main" xmlns="" val="2452734267"/>
                    </a:ext>
                  </a:extLst>
                </a:gridCol>
              </a:tblGrid>
              <a:tr h="0">
                <a:tc gridSpan="2">
                  <a:txBody>
                    <a:bodyPr/>
                    <a:lstStyle/>
                    <a:p>
                      <a:pPr algn="ctr">
                        <a:lnSpc>
                          <a:spcPct val="115000"/>
                        </a:lnSpc>
                        <a:spcAft>
                          <a:spcPts val="0"/>
                        </a:spcAft>
                      </a:pPr>
                      <a:r>
                        <a:rPr lang="it-IT" sz="900">
                          <a:effectLst/>
                        </a:rPr>
                        <a:t>FBC</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TOTALE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USCITA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DIAMETRO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SEDIMENTATORE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DIGESTORE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TEMPO DI RITENZIONE AERAZIONE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TEMPO DI RITENZIONE SEDIMENTAZIONE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POTENZA COMPRESSORE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POTENZA COMPRESSORE</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419571600"/>
                  </a:ext>
                </a:extLst>
              </a:tr>
              <a:tr h="190500">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CODICE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Watt</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Watt</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342935298"/>
                  </a:ext>
                </a:extLst>
              </a:tr>
              <a:tr h="190500">
                <a:tc>
                  <a:txBody>
                    <a:bodyPr/>
                    <a:lstStyle/>
                    <a:p>
                      <a:pPr>
                        <a:lnSpc>
                          <a:spcPct val="115000"/>
                        </a:lnSpc>
                        <a:spcAft>
                          <a:spcPts val="0"/>
                        </a:spcAft>
                      </a:pPr>
                      <a:r>
                        <a:rPr lang="it-IT" sz="800">
                          <a:effectLst/>
                        </a:rPr>
                        <a:t>FBC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970865743"/>
                  </a:ext>
                </a:extLst>
              </a:tr>
              <a:tr h="190500">
                <a:tc>
                  <a:txBody>
                    <a:bodyPr/>
                    <a:lstStyle/>
                    <a:p>
                      <a:pPr>
                        <a:lnSpc>
                          <a:spcPct val="115000"/>
                        </a:lnSpc>
                        <a:spcAft>
                          <a:spcPts val="0"/>
                        </a:spcAft>
                      </a:pPr>
                      <a:r>
                        <a:rPr lang="it-IT" sz="800">
                          <a:effectLst/>
                        </a:rPr>
                        <a:t>FBC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A5D1009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169074518"/>
                  </a:ext>
                </a:extLst>
              </a:tr>
              <a:tr h="190500">
                <a:tc>
                  <a:txBody>
                    <a:bodyPr/>
                    <a:lstStyle/>
                    <a:p>
                      <a:pPr>
                        <a:lnSpc>
                          <a:spcPct val="115000"/>
                        </a:lnSpc>
                        <a:spcAft>
                          <a:spcPts val="0"/>
                        </a:spcAft>
                      </a:pPr>
                      <a:r>
                        <a:rPr lang="it-IT" sz="800">
                          <a:effectLst/>
                        </a:rPr>
                        <a:t>FBC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4068826506"/>
                  </a:ext>
                </a:extLst>
              </a:tr>
              <a:tr h="190500">
                <a:tc>
                  <a:txBody>
                    <a:bodyPr/>
                    <a:lstStyle/>
                    <a:p>
                      <a:pPr>
                        <a:lnSpc>
                          <a:spcPct val="115000"/>
                        </a:lnSpc>
                        <a:spcAft>
                          <a:spcPts val="0"/>
                        </a:spcAft>
                      </a:pPr>
                      <a:r>
                        <a:rPr lang="it-IT" sz="800">
                          <a:effectLst/>
                        </a:rPr>
                        <a:t>FBC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002347974"/>
                  </a:ext>
                </a:extLst>
              </a:tr>
              <a:tr h="190500">
                <a:tc>
                  <a:txBody>
                    <a:bodyPr/>
                    <a:lstStyle/>
                    <a:p>
                      <a:pPr>
                        <a:lnSpc>
                          <a:spcPct val="115000"/>
                        </a:lnSpc>
                        <a:spcAft>
                          <a:spcPts val="0"/>
                        </a:spcAft>
                      </a:pPr>
                      <a:r>
                        <a:rPr lang="it-IT" sz="800">
                          <a:effectLst/>
                        </a:rPr>
                        <a:t>FBC 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1815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755063838"/>
                  </a:ext>
                </a:extLst>
              </a:tr>
              <a:tr h="190500">
                <a:tc>
                  <a:txBody>
                    <a:bodyPr/>
                    <a:lstStyle/>
                    <a:p>
                      <a:pPr>
                        <a:lnSpc>
                          <a:spcPct val="115000"/>
                        </a:lnSpc>
                        <a:spcAft>
                          <a:spcPts val="0"/>
                        </a:spcAft>
                      </a:pPr>
                      <a:r>
                        <a:rPr lang="it-IT" sz="800">
                          <a:effectLst/>
                        </a:rPr>
                        <a:t>FBC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758421397"/>
                  </a:ext>
                </a:extLst>
              </a:tr>
              <a:tr h="190500">
                <a:tc>
                  <a:txBody>
                    <a:bodyPr/>
                    <a:lstStyle/>
                    <a:p>
                      <a:pPr>
                        <a:lnSpc>
                          <a:spcPct val="115000"/>
                        </a:lnSpc>
                        <a:spcAft>
                          <a:spcPts val="0"/>
                        </a:spcAft>
                      </a:pPr>
                      <a:r>
                        <a:rPr lang="it-IT" sz="800">
                          <a:effectLst/>
                        </a:rPr>
                        <a:t>FBC 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64249256"/>
                  </a:ext>
                </a:extLst>
              </a:tr>
              <a:tr h="190500">
                <a:tc>
                  <a:txBody>
                    <a:bodyPr/>
                    <a:lstStyle/>
                    <a:p>
                      <a:pPr>
                        <a:lnSpc>
                          <a:spcPct val="115000"/>
                        </a:lnSpc>
                        <a:spcAft>
                          <a:spcPts val="0"/>
                        </a:spcAft>
                      </a:pPr>
                      <a:r>
                        <a:rPr lang="it-IT" sz="800">
                          <a:effectLst/>
                        </a:rPr>
                        <a:t>FBC 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A5D1050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2430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230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773915993"/>
                  </a:ext>
                </a:extLst>
              </a:tr>
            </a:tbl>
          </a:graphicData>
        </a:graphic>
      </p:graphicFrame>
    </p:spTree>
    <p:extLst>
      <p:ext uri="{BB962C8B-B14F-4D97-AF65-F5344CB8AC3E}">
        <p14:creationId xmlns:p14="http://schemas.microsoft.com/office/powerpoint/2010/main" xmlns="" val="3697222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63688" y="116632"/>
            <a:ext cx="5338412" cy="4715996"/>
          </a:xfrm>
          <a:prstGeom prst="rect">
            <a:avLst/>
          </a:prstGeom>
        </p:spPr>
      </p:pic>
      <p:sp>
        <p:nvSpPr>
          <p:cNvPr id="5" name="Freccia a destra 4"/>
          <p:cNvSpPr/>
          <p:nvPr/>
        </p:nvSpPr>
        <p:spPr>
          <a:xfrm>
            <a:off x="539552" y="1196752"/>
            <a:ext cx="122413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circolare a sinistra 5"/>
          <p:cNvSpPr/>
          <p:nvPr/>
        </p:nvSpPr>
        <p:spPr>
          <a:xfrm>
            <a:off x="2717794" y="1268760"/>
            <a:ext cx="540060" cy="6480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Freccia in giù 6"/>
          <p:cNvSpPr/>
          <p:nvPr/>
        </p:nvSpPr>
        <p:spPr>
          <a:xfrm>
            <a:off x="2459518" y="2348880"/>
            <a:ext cx="216024" cy="1656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circolare a sinistra 7"/>
          <p:cNvSpPr/>
          <p:nvPr/>
        </p:nvSpPr>
        <p:spPr>
          <a:xfrm rot="10032657">
            <a:off x="3294587" y="3624751"/>
            <a:ext cx="540060" cy="6480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9" name="Freccia curva 8"/>
          <p:cNvSpPr/>
          <p:nvPr/>
        </p:nvSpPr>
        <p:spPr>
          <a:xfrm>
            <a:off x="4180866" y="1881416"/>
            <a:ext cx="504056" cy="7200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 name="Freccia a destra 9"/>
          <p:cNvSpPr/>
          <p:nvPr/>
        </p:nvSpPr>
        <p:spPr>
          <a:xfrm>
            <a:off x="6804248" y="1340768"/>
            <a:ext cx="115212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in su 10"/>
          <p:cNvSpPr/>
          <p:nvPr/>
        </p:nvSpPr>
        <p:spPr>
          <a:xfrm rot="19858426">
            <a:off x="4720396" y="3900016"/>
            <a:ext cx="144016" cy="57606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2" name="Freccia in su 11"/>
          <p:cNvSpPr/>
          <p:nvPr/>
        </p:nvSpPr>
        <p:spPr>
          <a:xfrm>
            <a:off x="4995124" y="3814596"/>
            <a:ext cx="144016" cy="57606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in su 12"/>
          <p:cNvSpPr/>
          <p:nvPr/>
        </p:nvSpPr>
        <p:spPr>
          <a:xfrm rot="1001183">
            <a:off x="5338420" y="3832576"/>
            <a:ext cx="144016" cy="57606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Pentagono 13"/>
          <p:cNvSpPr/>
          <p:nvPr/>
        </p:nvSpPr>
        <p:spPr>
          <a:xfrm rot="5400000">
            <a:off x="3176470" y="2862232"/>
            <a:ext cx="503467" cy="126014"/>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Pentagono 14"/>
          <p:cNvSpPr/>
          <p:nvPr/>
        </p:nvSpPr>
        <p:spPr>
          <a:xfrm rot="5400000">
            <a:off x="3710951" y="2862232"/>
            <a:ext cx="503467" cy="126014"/>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Pentagono 15"/>
          <p:cNvSpPr/>
          <p:nvPr/>
        </p:nvSpPr>
        <p:spPr>
          <a:xfrm rot="5400000">
            <a:off x="4181160" y="2862232"/>
            <a:ext cx="503467" cy="126014"/>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Freccia in giù 16"/>
          <p:cNvSpPr/>
          <p:nvPr/>
        </p:nvSpPr>
        <p:spPr>
          <a:xfrm rot="3213479">
            <a:off x="4027176" y="3282329"/>
            <a:ext cx="199421" cy="43204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8" name="Immagine 1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37803" y="4653136"/>
            <a:ext cx="1690969" cy="1519972"/>
          </a:xfrm>
          <a:prstGeom prst="rect">
            <a:avLst/>
          </a:prstGeom>
        </p:spPr>
      </p:pic>
      <p:pic>
        <p:nvPicPr>
          <p:cNvPr id="19" name="Immagine 1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498167">
            <a:off x="971601" y="5316036"/>
            <a:ext cx="1703942" cy="1190513"/>
          </a:xfrm>
          <a:prstGeom prst="rect">
            <a:avLst/>
          </a:prstGeom>
        </p:spPr>
      </p:pic>
      <p:sp>
        <p:nvSpPr>
          <p:cNvPr id="21" name="Freccia in su 20"/>
          <p:cNvSpPr/>
          <p:nvPr/>
        </p:nvSpPr>
        <p:spPr>
          <a:xfrm rot="1493780">
            <a:off x="1796006" y="5112120"/>
            <a:ext cx="144016" cy="57606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2" name="Freccia in su 21"/>
          <p:cNvSpPr/>
          <p:nvPr/>
        </p:nvSpPr>
        <p:spPr>
          <a:xfrm rot="1493780">
            <a:off x="2124707" y="5249819"/>
            <a:ext cx="144016" cy="57606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Freccia in su 22"/>
          <p:cNvSpPr/>
          <p:nvPr/>
        </p:nvSpPr>
        <p:spPr>
          <a:xfrm rot="1493780">
            <a:off x="2492062" y="5387516"/>
            <a:ext cx="144016" cy="57606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Freccia in su 23"/>
          <p:cNvSpPr/>
          <p:nvPr/>
        </p:nvSpPr>
        <p:spPr>
          <a:xfrm rot="1493780">
            <a:off x="1467303" y="5000359"/>
            <a:ext cx="144016" cy="57606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xmlns="" val="1907388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86567" y="80856"/>
            <a:ext cx="8229600" cy="346050"/>
          </a:xfrm>
        </p:spPr>
        <p:txBody>
          <a:bodyPr>
            <a:noAutofit/>
          </a:bodyPr>
          <a:lstStyle/>
          <a:p>
            <a:r>
              <a:rPr lang="it-IT" sz="2000" dirty="0"/>
              <a:t>DENITRO - NITRO</a:t>
            </a:r>
          </a:p>
        </p:txBody>
      </p:sp>
      <p:pic>
        <p:nvPicPr>
          <p:cNvPr id="5" name="Immagine 4"/>
          <p:cNvPicPr>
            <a:picLocks noChangeAspect="1"/>
          </p:cNvPicPr>
          <p:nvPr/>
        </p:nvPicPr>
        <p:blipFill rotWithShape="1">
          <a:blip r:embed="rId2" cstate="print">
            <a:extLst>
              <a:ext uri="{28A0092B-C50C-407E-A947-70E740481C1C}">
                <a14:useLocalDpi xmlns:a14="http://schemas.microsoft.com/office/drawing/2010/main" xmlns="" val="0"/>
              </a:ext>
            </a:extLst>
          </a:blip>
          <a:srcRect l="388" r="1962"/>
          <a:stretch/>
        </p:blipFill>
        <p:spPr>
          <a:xfrm>
            <a:off x="394818" y="478361"/>
            <a:ext cx="6985494" cy="2894573"/>
          </a:xfrm>
          <a:prstGeom prst="rect">
            <a:avLst/>
          </a:prstGeom>
          <a:ln>
            <a:noFill/>
          </a:ln>
          <a:effectLst>
            <a:outerShdw blurRad="292100" dist="139700" dir="2700000" algn="tl" rotWithShape="0">
              <a:srgbClr val="333333">
                <a:alpha val="65000"/>
              </a:srgbClr>
            </a:outerShdw>
          </a:effectLst>
        </p:spPr>
      </p:pic>
      <p:sp>
        <p:nvSpPr>
          <p:cNvPr id="4" name="Titolo 1"/>
          <p:cNvSpPr txBox="1">
            <a:spLocks/>
          </p:cNvSpPr>
          <p:nvPr/>
        </p:nvSpPr>
        <p:spPr>
          <a:xfrm>
            <a:off x="-972616" y="3789040"/>
            <a:ext cx="8229600" cy="490066"/>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C</a:t>
            </a:r>
            <a:r>
              <a:rPr lang="it-IT" sz="2400" dirty="0"/>
              <a:t>5</a:t>
            </a:r>
            <a:r>
              <a:rPr lang="it-IT" dirty="0"/>
              <a:t>H</a:t>
            </a:r>
            <a:r>
              <a:rPr lang="it-IT" sz="2700" dirty="0"/>
              <a:t>7</a:t>
            </a:r>
            <a:r>
              <a:rPr lang="it-IT" dirty="0"/>
              <a:t>O</a:t>
            </a:r>
            <a:r>
              <a:rPr lang="it-IT" sz="3000" dirty="0"/>
              <a:t>2</a:t>
            </a:r>
            <a:r>
              <a:rPr lang="it-IT" dirty="0"/>
              <a:t>N+5O</a:t>
            </a:r>
            <a:r>
              <a:rPr lang="it-IT" sz="3000" dirty="0"/>
              <a:t>2</a:t>
            </a:r>
            <a:r>
              <a:rPr lang="it-IT" dirty="0"/>
              <a:t>        5CO</a:t>
            </a:r>
            <a:r>
              <a:rPr lang="it-IT" sz="3000" dirty="0"/>
              <a:t>2</a:t>
            </a:r>
            <a:r>
              <a:rPr lang="it-IT" dirty="0"/>
              <a:t> + 2H</a:t>
            </a:r>
            <a:r>
              <a:rPr lang="it-IT" sz="3000" dirty="0"/>
              <a:t>2</a:t>
            </a:r>
            <a:r>
              <a:rPr lang="it-IT" dirty="0"/>
              <a:t>O + NH</a:t>
            </a:r>
            <a:r>
              <a:rPr lang="it-IT" sz="3000" dirty="0"/>
              <a:t>3</a:t>
            </a:r>
            <a:endParaRPr lang="it-IT" dirty="0"/>
          </a:p>
        </p:txBody>
      </p:sp>
      <p:sp>
        <p:nvSpPr>
          <p:cNvPr id="3" name="Freccia a destra 2"/>
          <p:cNvSpPr/>
          <p:nvPr/>
        </p:nvSpPr>
        <p:spPr>
          <a:xfrm>
            <a:off x="2483768" y="3933056"/>
            <a:ext cx="360040" cy="173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Ovale 5"/>
          <p:cNvSpPr/>
          <p:nvPr/>
        </p:nvSpPr>
        <p:spPr>
          <a:xfrm>
            <a:off x="5292080" y="3717032"/>
            <a:ext cx="792088" cy="5258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6012160" y="3532366"/>
            <a:ext cx="1458989" cy="369332"/>
          </a:xfrm>
          <a:prstGeom prst="rect">
            <a:avLst/>
          </a:prstGeom>
          <a:noFill/>
        </p:spPr>
        <p:txBody>
          <a:bodyPr wrap="none" rtlCol="0">
            <a:spAutoFit/>
          </a:bodyPr>
          <a:lstStyle/>
          <a:p>
            <a:r>
              <a:rPr lang="it-IT" dirty="0"/>
              <a:t>AMMONIACA</a:t>
            </a:r>
          </a:p>
        </p:txBody>
      </p:sp>
      <p:sp>
        <p:nvSpPr>
          <p:cNvPr id="8" name="Titolo 1"/>
          <p:cNvSpPr txBox="1">
            <a:spLocks/>
          </p:cNvSpPr>
          <p:nvPr/>
        </p:nvSpPr>
        <p:spPr>
          <a:xfrm>
            <a:off x="-984793" y="4251362"/>
            <a:ext cx="8229600" cy="490066"/>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dirty="0"/>
              <a:t>2NH</a:t>
            </a:r>
            <a:r>
              <a:rPr lang="it-IT" sz="3000" dirty="0"/>
              <a:t>3</a:t>
            </a:r>
            <a:r>
              <a:rPr lang="it-IT" dirty="0"/>
              <a:t> + 3 O</a:t>
            </a:r>
            <a:r>
              <a:rPr lang="it-IT" sz="3000" dirty="0"/>
              <a:t>2</a:t>
            </a:r>
            <a:r>
              <a:rPr lang="it-IT" dirty="0"/>
              <a:t>        2 NO</a:t>
            </a:r>
            <a:r>
              <a:rPr lang="it-IT" sz="3000" dirty="0"/>
              <a:t>2</a:t>
            </a:r>
            <a:r>
              <a:rPr lang="it-IT" baseline="30000" dirty="0"/>
              <a:t>- </a:t>
            </a:r>
            <a:r>
              <a:rPr lang="it-IT" dirty="0"/>
              <a:t>+2 H</a:t>
            </a:r>
            <a:r>
              <a:rPr lang="it-IT" baseline="30000" dirty="0"/>
              <a:t>+ </a:t>
            </a:r>
            <a:r>
              <a:rPr lang="it-IT" dirty="0"/>
              <a:t>+ ACQUA</a:t>
            </a:r>
          </a:p>
        </p:txBody>
      </p:sp>
      <p:sp>
        <p:nvSpPr>
          <p:cNvPr id="9" name="Freccia a destra 8"/>
          <p:cNvSpPr/>
          <p:nvPr/>
        </p:nvSpPr>
        <p:spPr>
          <a:xfrm>
            <a:off x="2187353" y="4375064"/>
            <a:ext cx="360040" cy="173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p:cNvSpPr/>
          <p:nvPr/>
        </p:nvSpPr>
        <p:spPr>
          <a:xfrm>
            <a:off x="2628691" y="4155404"/>
            <a:ext cx="1129838" cy="70957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p:cNvSpPr txBox="1"/>
          <p:nvPr/>
        </p:nvSpPr>
        <p:spPr>
          <a:xfrm>
            <a:off x="3491880" y="4723679"/>
            <a:ext cx="856325" cy="369332"/>
          </a:xfrm>
          <a:prstGeom prst="rect">
            <a:avLst/>
          </a:prstGeom>
          <a:noFill/>
        </p:spPr>
        <p:txBody>
          <a:bodyPr wrap="none" rtlCol="0">
            <a:spAutoFit/>
          </a:bodyPr>
          <a:lstStyle/>
          <a:p>
            <a:r>
              <a:rPr lang="it-IT" dirty="0"/>
              <a:t>NITRITI</a:t>
            </a:r>
          </a:p>
        </p:txBody>
      </p:sp>
      <p:sp>
        <p:nvSpPr>
          <p:cNvPr id="13" name="Titolo 1"/>
          <p:cNvSpPr txBox="1">
            <a:spLocks/>
          </p:cNvSpPr>
          <p:nvPr/>
        </p:nvSpPr>
        <p:spPr>
          <a:xfrm>
            <a:off x="-1836712" y="5173516"/>
            <a:ext cx="8229600" cy="490066"/>
          </a:xfrm>
          <a:prstGeom prst="rect">
            <a:avLst/>
          </a:prstGeom>
        </p:spPr>
        <p:txBody>
          <a:bodyPr vert="horz" lIns="91440" tIns="45720" rIns="91440" bIns="45720" rtlCol="0" anchor="ctr">
            <a:normAutofit fontScale="4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7100" dirty="0"/>
              <a:t>2 NO2</a:t>
            </a:r>
            <a:r>
              <a:rPr lang="it-IT" sz="7100" baseline="30000" dirty="0"/>
              <a:t>-</a:t>
            </a:r>
            <a:r>
              <a:rPr lang="it-IT" sz="7100" dirty="0"/>
              <a:t> + O2        2 NO</a:t>
            </a:r>
            <a:r>
              <a:rPr lang="it-IT" sz="7100" baseline="-25000" dirty="0"/>
              <a:t>3</a:t>
            </a:r>
            <a:r>
              <a:rPr lang="it-IT" sz="7100" baseline="30000" dirty="0"/>
              <a:t>-</a:t>
            </a:r>
          </a:p>
        </p:txBody>
      </p:sp>
      <p:sp>
        <p:nvSpPr>
          <p:cNvPr id="14" name="Freccia a destra 13"/>
          <p:cNvSpPr/>
          <p:nvPr/>
        </p:nvSpPr>
        <p:spPr>
          <a:xfrm>
            <a:off x="2469020" y="5303919"/>
            <a:ext cx="360040" cy="173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4274749" y="5216879"/>
            <a:ext cx="913648" cy="369332"/>
          </a:xfrm>
          <a:prstGeom prst="rect">
            <a:avLst/>
          </a:prstGeom>
          <a:noFill/>
        </p:spPr>
        <p:txBody>
          <a:bodyPr wrap="none" rtlCol="0">
            <a:spAutoFit/>
          </a:bodyPr>
          <a:lstStyle/>
          <a:p>
            <a:r>
              <a:rPr lang="it-IT" dirty="0"/>
              <a:t>NITRATI</a:t>
            </a:r>
          </a:p>
        </p:txBody>
      </p:sp>
      <p:sp>
        <p:nvSpPr>
          <p:cNvPr id="16" name="Ovale 15"/>
          <p:cNvSpPr/>
          <p:nvPr/>
        </p:nvSpPr>
        <p:spPr>
          <a:xfrm>
            <a:off x="2891850" y="5072265"/>
            <a:ext cx="1320109" cy="70957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16"/>
          <p:cNvSpPr txBox="1"/>
          <p:nvPr/>
        </p:nvSpPr>
        <p:spPr>
          <a:xfrm>
            <a:off x="6189571" y="4270232"/>
            <a:ext cx="1472839" cy="369332"/>
          </a:xfrm>
          <a:prstGeom prst="rect">
            <a:avLst/>
          </a:prstGeom>
          <a:noFill/>
        </p:spPr>
        <p:txBody>
          <a:bodyPr wrap="none" rtlCol="0">
            <a:spAutoFit/>
          </a:bodyPr>
          <a:lstStyle/>
          <a:p>
            <a:r>
              <a:rPr lang="it-IT" dirty="0"/>
              <a:t>NITROSOMAS</a:t>
            </a:r>
          </a:p>
        </p:txBody>
      </p:sp>
      <p:sp>
        <p:nvSpPr>
          <p:cNvPr id="18" name="CasellaDiTesto 17"/>
          <p:cNvSpPr txBox="1"/>
          <p:nvPr/>
        </p:nvSpPr>
        <p:spPr>
          <a:xfrm>
            <a:off x="5436096" y="5194784"/>
            <a:ext cx="1506951" cy="369332"/>
          </a:xfrm>
          <a:prstGeom prst="rect">
            <a:avLst/>
          </a:prstGeom>
          <a:noFill/>
        </p:spPr>
        <p:txBody>
          <a:bodyPr wrap="none" rtlCol="0">
            <a:spAutoFit/>
          </a:bodyPr>
          <a:lstStyle/>
          <a:p>
            <a:r>
              <a:rPr lang="it-IT" dirty="0"/>
              <a:t>NITROBACTER</a:t>
            </a:r>
          </a:p>
        </p:txBody>
      </p:sp>
      <p:sp>
        <p:nvSpPr>
          <p:cNvPr id="19" name="Titolo 1"/>
          <p:cNvSpPr txBox="1">
            <a:spLocks/>
          </p:cNvSpPr>
          <p:nvPr/>
        </p:nvSpPr>
        <p:spPr>
          <a:xfrm>
            <a:off x="-989995" y="6247653"/>
            <a:ext cx="6662701" cy="490066"/>
          </a:xfrm>
          <a:prstGeom prst="rect">
            <a:avLst/>
          </a:prstGeom>
        </p:spPr>
        <p:txBody>
          <a:bodyPr vert="horz" lIns="91440" tIns="45720" rIns="91440" bIns="45720" rtlCol="0" anchor="ctr">
            <a:normAutofit fontScale="4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7100" dirty="0"/>
              <a:t> NO</a:t>
            </a:r>
            <a:r>
              <a:rPr lang="it-IT" sz="7100" baseline="-25000" dirty="0"/>
              <a:t>3</a:t>
            </a:r>
            <a:r>
              <a:rPr lang="it-IT" sz="7100" baseline="30000" dirty="0"/>
              <a:t>-              </a:t>
            </a:r>
            <a:r>
              <a:rPr lang="it-IT" sz="7100" dirty="0"/>
              <a:t>NO</a:t>
            </a:r>
            <a:r>
              <a:rPr lang="it-IT" dirty="0"/>
              <a:t>2</a:t>
            </a:r>
            <a:r>
              <a:rPr lang="it-IT" sz="7100" dirty="0"/>
              <a:t>         N</a:t>
            </a:r>
            <a:r>
              <a:rPr lang="it-IT" sz="4000" dirty="0"/>
              <a:t>2</a:t>
            </a:r>
            <a:endParaRPr lang="it-IT" sz="7100" dirty="0"/>
          </a:p>
        </p:txBody>
      </p:sp>
      <p:sp>
        <p:nvSpPr>
          <p:cNvPr id="20" name="Freccia a destra 19"/>
          <p:cNvSpPr/>
          <p:nvPr/>
        </p:nvSpPr>
        <p:spPr>
          <a:xfrm>
            <a:off x="1506818" y="6406172"/>
            <a:ext cx="360040" cy="173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Freccia a destra 20"/>
          <p:cNvSpPr/>
          <p:nvPr/>
        </p:nvSpPr>
        <p:spPr>
          <a:xfrm>
            <a:off x="3086057" y="6418416"/>
            <a:ext cx="360040" cy="173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CasellaDiTesto 21"/>
          <p:cNvSpPr txBox="1"/>
          <p:nvPr/>
        </p:nvSpPr>
        <p:spPr>
          <a:xfrm>
            <a:off x="4731573" y="6308018"/>
            <a:ext cx="1939955" cy="369332"/>
          </a:xfrm>
          <a:prstGeom prst="rect">
            <a:avLst/>
          </a:prstGeom>
          <a:noFill/>
        </p:spPr>
        <p:txBody>
          <a:bodyPr wrap="none" rtlCol="0">
            <a:spAutoFit/>
          </a:bodyPr>
          <a:lstStyle/>
          <a:p>
            <a:r>
              <a:rPr lang="it-IT" dirty="0"/>
              <a:t>DENITRIFICAZIONE</a:t>
            </a:r>
          </a:p>
        </p:txBody>
      </p:sp>
      <p:sp>
        <p:nvSpPr>
          <p:cNvPr id="26" name="Rettangolo 25"/>
          <p:cNvSpPr/>
          <p:nvPr/>
        </p:nvSpPr>
        <p:spPr>
          <a:xfrm>
            <a:off x="107504" y="3543697"/>
            <a:ext cx="7776864" cy="24055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107504" y="6148187"/>
            <a:ext cx="7776864" cy="589532"/>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Rettangolo 27"/>
          <p:cNvSpPr/>
          <p:nvPr/>
        </p:nvSpPr>
        <p:spPr>
          <a:xfrm>
            <a:off x="1691680" y="915019"/>
            <a:ext cx="1296144" cy="1189012"/>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Rettangolo 28"/>
          <p:cNvSpPr/>
          <p:nvPr/>
        </p:nvSpPr>
        <p:spPr>
          <a:xfrm>
            <a:off x="2891850" y="1010977"/>
            <a:ext cx="2688262" cy="10930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CasellaDiTesto 30"/>
          <p:cNvSpPr txBox="1"/>
          <p:nvPr/>
        </p:nvSpPr>
        <p:spPr>
          <a:xfrm>
            <a:off x="8302664" y="4539013"/>
            <a:ext cx="855714" cy="369332"/>
          </a:xfrm>
          <a:prstGeom prst="rect">
            <a:avLst/>
          </a:prstGeom>
          <a:noFill/>
        </p:spPr>
        <p:txBody>
          <a:bodyPr wrap="square" rtlCol="0">
            <a:spAutoFit/>
          </a:bodyPr>
          <a:lstStyle/>
          <a:p>
            <a:r>
              <a:rPr lang="it-IT" dirty="0"/>
              <a:t>NITRO</a:t>
            </a:r>
          </a:p>
        </p:txBody>
      </p:sp>
      <p:sp>
        <p:nvSpPr>
          <p:cNvPr id="32" name="Parentesi graffa chiusa 31"/>
          <p:cNvSpPr/>
          <p:nvPr/>
        </p:nvSpPr>
        <p:spPr>
          <a:xfrm>
            <a:off x="7973083" y="3543697"/>
            <a:ext cx="317968" cy="2405583"/>
          </a:xfrm>
          <a:prstGeom prst="rightBrace">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Tree>
    <p:extLst>
      <p:ext uri="{BB962C8B-B14F-4D97-AF65-F5344CB8AC3E}">
        <p14:creationId xmlns:p14="http://schemas.microsoft.com/office/powerpoint/2010/main" xmlns="" val="34904851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8.png"/>
          <p:cNvPicPr/>
          <p:nvPr/>
        </p:nvPicPr>
        <p:blipFill>
          <a:blip r:embed="rId2" cstate="print"/>
          <a:srcRect/>
          <a:stretch>
            <a:fillRect/>
          </a:stretch>
        </p:blipFill>
        <p:spPr>
          <a:xfrm>
            <a:off x="395536" y="756732"/>
            <a:ext cx="5112568" cy="2384236"/>
          </a:xfrm>
          <a:prstGeom prst="rect">
            <a:avLst/>
          </a:prstGeom>
          <a:ln/>
        </p:spPr>
      </p:pic>
      <p:sp>
        <p:nvSpPr>
          <p:cNvPr id="5" name="Titolo 1"/>
          <p:cNvSpPr>
            <a:spLocks noGrp="1"/>
          </p:cNvSpPr>
          <p:nvPr>
            <p:ph type="title"/>
          </p:nvPr>
        </p:nvSpPr>
        <p:spPr>
          <a:xfrm>
            <a:off x="457200" y="274638"/>
            <a:ext cx="8229600" cy="490066"/>
          </a:xfrm>
        </p:spPr>
        <p:txBody>
          <a:bodyPr>
            <a:normAutofit/>
          </a:bodyPr>
          <a:lstStyle/>
          <a:p>
            <a:pPr algn="l"/>
            <a:r>
              <a:rPr lang="it-IT" sz="2000" dirty="0"/>
              <a:t>FOT (IMPIANTO A OSSIDAZIONE TOTALE)</a:t>
            </a:r>
          </a:p>
        </p:txBody>
      </p:sp>
      <p:graphicFrame>
        <p:nvGraphicFramePr>
          <p:cNvPr id="6" name="Tabella 5"/>
          <p:cNvGraphicFramePr>
            <a:graphicFrameLocks noGrp="1"/>
          </p:cNvGraphicFramePr>
          <p:nvPr>
            <p:extLst>
              <p:ext uri="{D42A27DB-BD31-4B8C-83A1-F6EECF244321}">
                <p14:modId xmlns:p14="http://schemas.microsoft.com/office/powerpoint/2010/main" xmlns="" val="2276184689"/>
              </p:ext>
            </p:extLst>
          </p:nvPr>
        </p:nvGraphicFramePr>
        <p:xfrm>
          <a:off x="395536" y="3573016"/>
          <a:ext cx="7704855" cy="2345436"/>
        </p:xfrm>
        <a:graphic>
          <a:graphicData uri="http://schemas.openxmlformats.org/drawingml/2006/table">
            <a:tbl>
              <a:tblPr>
                <a:tableStyleId>{5C22544A-7EE6-4342-B048-85BDC9FD1C3A}</a:tableStyleId>
              </a:tblPr>
              <a:tblGrid>
                <a:gridCol w="1232247">
                  <a:extLst>
                    <a:ext uri="{9D8B030D-6E8A-4147-A177-3AD203B41FA5}">
                      <a16:colId xmlns:a16="http://schemas.microsoft.com/office/drawing/2014/main" xmlns="" val="469276059"/>
                    </a:ext>
                  </a:extLst>
                </a:gridCol>
                <a:gridCol w="973872">
                  <a:extLst>
                    <a:ext uri="{9D8B030D-6E8A-4147-A177-3AD203B41FA5}">
                      <a16:colId xmlns:a16="http://schemas.microsoft.com/office/drawing/2014/main" xmlns="" val="4207479206"/>
                    </a:ext>
                  </a:extLst>
                </a:gridCol>
                <a:gridCol w="679061">
                  <a:extLst>
                    <a:ext uri="{9D8B030D-6E8A-4147-A177-3AD203B41FA5}">
                      <a16:colId xmlns:a16="http://schemas.microsoft.com/office/drawing/2014/main" xmlns="" val="1852369863"/>
                    </a:ext>
                  </a:extLst>
                </a:gridCol>
                <a:gridCol w="629373">
                  <a:extLst>
                    <a:ext uri="{9D8B030D-6E8A-4147-A177-3AD203B41FA5}">
                      <a16:colId xmlns:a16="http://schemas.microsoft.com/office/drawing/2014/main" xmlns="" val="545656498"/>
                    </a:ext>
                  </a:extLst>
                </a:gridCol>
                <a:gridCol w="529999">
                  <a:extLst>
                    <a:ext uri="{9D8B030D-6E8A-4147-A177-3AD203B41FA5}">
                      <a16:colId xmlns:a16="http://schemas.microsoft.com/office/drawing/2014/main" xmlns="" val="1722849116"/>
                    </a:ext>
                  </a:extLst>
                </a:gridCol>
                <a:gridCol w="579686">
                  <a:extLst>
                    <a:ext uri="{9D8B030D-6E8A-4147-A177-3AD203B41FA5}">
                      <a16:colId xmlns:a16="http://schemas.microsoft.com/office/drawing/2014/main" xmlns="" val="2032443812"/>
                    </a:ext>
                  </a:extLst>
                </a:gridCol>
                <a:gridCol w="529999">
                  <a:extLst>
                    <a:ext uri="{9D8B030D-6E8A-4147-A177-3AD203B41FA5}">
                      <a16:colId xmlns:a16="http://schemas.microsoft.com/office/drawing/2014/main" xmlns="" val="1088193350"/>
                    </a:ext>
                  </a:extLst>
                </a:gridCol>
                <a:gridCol w="745310">
                  <a:extLst>
                    <a:ext uri="{9D8B030D-6E8A-4147-A177-3AD203B41FA5}">
                      <a16:colId xmlns:a16="http://schemas.microsoft.com/office/drawing/2014/main" xmlns="" val="2883006906"/>
                    </a:ext>
                  </a:extLst>
                </a:gridCol>
                <a:gridCol w="596249">
                  <a:extLst>
                    <a:ext uri="{9D8B030D-6E8A-4147-A177-3AD203B41FA5}">
                      <a16:colId xmlns:a16="http://schemas.microsoft.com/office/drawing/2014/main" xmlns="" val="992922732"/>
                    </a:ext>
                  </a:extLst>
                </a:gridCol>
                <a:gridCol w="629373">
                  <a:extLst>
                    <a:ext uri="{9D8B030D-6E8A-4147-A177-3AD203B41FA5}">
                      <a16:colId xmlns:a16="http://schemas.microsoft.com/office/drawing/2014/main" xmlns="" val="2558577112"/>
                    </a:ext>
                  </a:extLst>
                </a:gridCol>
                <a:gridCol w="579686">
                  <a:extLst>
                    <a:ext uri="{9D8B030D-6E8A-4147-A177-3AD203B41FA5}">
                      <a16:colId xmlns:a16="http://schemas.microsoft.com/office/drawing/2014/main" xmlns="" val="962322924"/>
                    </a:ext>
                  </a:extLst>
                </a:gridCol>
              </a:tblGrid>
              <a:tr h="0">
                <a:tc gridSpan="2">
                  <a:txBody>
                    <a:bodyPr/>
                    <a:lstStyle/>
                    <a:p>
                      <a:pPr algn="ctr">
                        <a:lnSpc>
                          <a:spcPct val="115000"/>
                        </a:lnSpc>
                        <a:spcAft>
                          <a:spcPts val="0"/>
                        </a:spcAft>
                      </a:pPr>
                      <a:r>
                        <a:rPr lang="it-IT" sz="900">
                          <a:effectLst/>
                        </a:rPr>
                        <a:t>FOT</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TOTALE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USCITA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DIAMETRO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DIAMETRO TUBI</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VOLUME TOTALE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TEMPO DI RITENZIONE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POTENZA COMPRESSORE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80258874"/>
                  </a:ext>
                </a:extLst>
              </a:tr>
              <a:tr h="190500">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CODICE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LITRI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Watt</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278753218"/>
                  </a:ext>
                </a:extLst>
              </a:tr>
              <a:tr h="190500">
                <a:tc>
                  <a:txBody>
                    <a:bodyPr/>
                    <a:lstStyle/>
                    <a:p>
                      <a:pPr>
                        <a:lnSpc>
                          <a:spcPct val="115000"/>
                        </a:lnSpc>
                        <a:spcAft>
                          <a:spcPts val="0"/>
                        </a:spcAft>
                      </a:pPr>
                      <a:r>
                        <a:rPr lang="it-IT" sz="800">
                          <a:effectLst/>
                        </a:rPr>
                        <a:t>FOT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985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31</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333610421"/>
                  </a:ext>
                </a:extLst>
              </a:tr>
              <a:tr h="190500">
                <a:tc>
                  <a:txBody>
                    <a:bodyPr/>
                    <a:lstStyle/>
                    <a:p>
                      <a:pPr>
                        <a:lnSpc>
                          <a:spcPct val="115000"/>
                        </a:lnSpc>
                        <a:spcAft>
                          <a:spcPts val="0"/>
                        </a:spcAft>
                      </a:pPr>
                      <a:r>
                        <a:rPr lang="it-IT" sz="800">
                          <a:effectLst/>
                        </a:rPr>
                        <a:t>FOT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A5D2009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91561271"/>
                  </a:ext>
                </a:extLst>
              </a:tr>
              <a:tr h="190500">
                <a:tc>
                  <a:txBody>
                    <a:bodyPr/>
                    <a:lstStyle/>
                    <a:p>
                      <a:pPr>
                        <a:lnSpc>
                          <a:spcPct val="115000"/>
                        </a:lnSpc>
                        <a:spcAft>
                          <a:spcPts val="0"/>
                        </a:spcAft>
                      </a:pPr>
                      <a:r>
                        <a:rPr lang="it-IT" sz="800">
                          <a:effectLst/>
                        </a:rPr>
                        <a:t>FOT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284328472"/>
                  </a:ext>
                </a:extLst>
              </a:tr>
              <a:tr h="190500">
                <a:tc>
                  <a:txBody>
                    <a:bodyPr/>
                    <a:lstStyle/>
                    <a:p>
                      <a:pPr>
                        <a:lnSpc>
                          <a:spcPct val="115000"/>
                        </a:lnSpc>
                        <a:spcAft>
                          <a:spcPts val="0"/>
                        </a:spcAft>
                      </a:pPr>
                      <a:r>
                        <a:rPr lang="it-IT" sz="800">
                          <a:effectLst/>
                        </a:rPr>
                        <a:t>FOT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794295474"/>
                  </a:ext>
                </a:extLst>
              </a:tr>
              <a:tr h="190500">
                <a:tc>
                  <a:txBody>
                    <a:bodyPr/>
                    <a:lstStyle/>
                    <a:p>
                      <a:pPr>
                        <a:lnSpc>
                          <a:spcPct val="115000"/>
                        </a:lnSpc>
                        <a:spcAft>
                          <a:spcPts val="0"/>
                        </a:spcAft>
                      </a:pPr>
                      <a:r>
                        <a:rPr lang="it-IT" sz="800">
                          <a:effectLst/>
                        </a:rPr>
                        <a:t>FOT 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2680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930974012"/>
                  </a:ext>
                </a:extLst>
              </a:tr>
              <a:tr h="190500">
                <a:tc>
                  <a:txBody>
                    <a:bodyPr/>
                    <a:lstStyle/>
                    <a:p>
                      <a:pPr>
                        <a:lnSpc>
                          <a:spcPct val="115000"/>
                        </a:lnSpc>
                        <a:spcAft>
                          <a:spcPts val="0"/>
                        </a:spcAft>
                      </a:pPr>
                      <a:r>
                        <a:rPr lang="it-IT" sz="800">
                          <a:effectLst/>
                        </a:rPr>
                        <a:t>FOT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2280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3520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341575245"/>
                  </a:ext>
                </a:extLst>
              </a:tr>
              <a:tr h="190500">
                <a:tc>
                  <a:txBody>
                    <a:bodyPr/>
                    <a:lstStyle/>
                    <a:p>
                      <a:pPr>
                        <a:lnSpc>
                          <a:spcPct val="115000"/>
                        </a:lnSpc>
                        <a:spcAft>
                          <a:spcPts val="0"/>
                        </a:spcAft>
                      </a:pPr>
                      <a:r>
                        <a:rPr lang="it-IT" sz="800">
                          <a:effectLst/>
                        </a:rPr>
                        <a:t>FOT 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4263140703"/>
                  </a:ext>
                </a:extLst>
              </a:tr>
              <a:tr h="190500">
                <a:tc>
                  <a:txBody>
                    <a:bodyPr/>
                    <a:lstStyle/>
                    <a:p>
                      <a:pPr>
                        <a:lnSpc>
                          <a:spcPct val="115000"/>
                        </a:lnSpc>
                        <a:spcAft>
                          <a:spcPts val="0"/>
                        </a:spcAft>
                      </a:pPr>
                      <a:r>
                        <a:rPr lang="it-IT" sz="800">
                          <a:effectLst/>
                        </a:rPr>
                        <a:t>FOT 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A5D2050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2430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7100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230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362012190"/>
                  </a:ext>
                </a:extLst>
              </a:tr>
            </a:tbl>
          </a:graphicData>
        </a:graphic>
      </p:graphicFrame>
    </p:spTree>
    <p:extLst>
      <p:ext uri="{BB962C8B-B14F-4D97-AF65-F5344CB8AC3E}">
        <p14:creationId xmlns:p14="http://schemas.microsoft.com/office/powerpoint/2010/main" xmlns="" val="950423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57200" y="274638"/>
            <a:ext cx="8229600" cy="490066"/>
          </a:xfrm>
        </p:spPr>
        <p:txBody>
          <a:bodyPr>
            <a:normAutofit/>
          </a:bodyPr>
          <a:lstStyle/>
          <a:p>
            <a:pPr algn="l"/>
            <a:r>
              <a:rPr lang="it-IT" sz="2000" dirty="0"/>
              <a:t>FPAI - FPAI SUPERIOR (FILTRO PERCOLATORE AD ARIA INSUFFLATA)</a:t>
            </a:r>
          </a:p>
        </p:txBody>
      </p:sp>
      <p:pic>
        <p:nvPicPr>
          <p:cNvPr id="5" name="Immagine 4"/>
          <p:cNvPicPr>
            <a:picLocks noChangeAspect="1"/>
          </p:cNvPicPr>
          <p:nvPr/>
        </p:nvPicPr>
        <p:blipFill rotWithShape="1">
          <a:blip r:embed="rId2" cstate="print">
            <a:extLst>
              <a:ext uri="{28A0092B-C50C-407E-A947-70E740481C1C}">
                <a14:useLocalDpi xmlns:a14="http://schemas.microsoft.com/office/drawing/2010/main" xmlns="" val="0"/>
              </a:ext>
            </a:extLst>
          </a:blip>
          <a:srcRect b="7143"/>
          <a:stretch/>
        </p:blipFill>
        <p:spPr>
          <a:xfrm>
            <a:off x="251519" y="836712"/>
            <a:ext cx="4077163" cy="1872208"/>
          </a:xfrm>
          <a:prstGeom prst="rect">
            <a:avLst/>
          </a:prstGeom>
        </p:spPr>
      </p:pic>
      <p:graphicFrame>
        <p:nvGraphicFramePr>
          <p:cNvPr id="6" name="Tabella 5"/>
          <p:cNvGraphicFramePr>
            <a:graphicFrameLocks noGrp="1"/>
          </p:cNvGraphicFramePr>
          <p:nvPr>
            <p:extLst>
              <p:ext uri="{D42A27DB-BD31-4B8C-83A1-F6EECF244321}">
                <p14:modId xmlns:p14="http://schemas.microsoft.com/office/powerpoint/2010/main" xmlns="" val="3059931167"/>
              </p:ext>
            </p:extLst>
          </p:nvPr>
        </p:nvGraphicFramePr>
        <p:xfrm>
          <a:off x="251516" y="2996952"/>
          <a:ext cx="7560843" cy="2660904"/>
        </p:xfrm>
        <a:graphic>
          <a:graphicData uri="http://schemas.openxmlformats.org/drawingml/2006/table">
            <a:tbl>
              <a:tblPr>
                <a:tableStyleId>{5C22544A-7EE6-4342-B048-85BDC9FD1C3A}</a:tableStyleId>
              </a:tblPr>
              <a:tblGrid>
                <a:gridCol w="806461">
                  <a:extLst>
                    <a:ext uri="{9D8B030D-6E8A-4147-A177-3AD203B41FA5}">
                      <a16:colId xmlns:a16="http://schemas.microsoft.com/office/drawing/2014/main" xmlns="" val="3985005759"/>
                    </a:ext>
                  </a:extLst>
                </a:gridCol>
                <a:gridCol w="811435">
                  <a:extLst>
                    <a:ext uri="{9D8B030D-6E8A-4147-A177-3AD203B41FA5}">
                      <a16:colId xmlns:a16="http://schemas.microsoft.com/office/drawing/2014/main" xmlns="" val="1955927461"/>
                    </a:ext>
                  </a:extLst>
                </a:gridCol>
                <a:gridCol w="582642">
                  <a:extLst>
                    <a:ext uri="{9D8B030D-6E8A-4147-A177-3AD203B41FA5}">
                      <a16:colId xmlns:a16="http://schemas.microsoft.com/office/drawing/2014/main" xmlns="" val="4210122995"/>
                    </a:ext>
                  </a:extLst>
                </a:gridCol>
                <a:gridCol w="582642">
                  <a:extLst>
                    <a:ext uri="{9D8B030D-6E8A-4147-A177-3AD203B41FA5}">
                      <a16:colId xmlns:a16="http://schemas.microsoft.com/office/drawing/2014/main" xmlns="" val="3683270154"/>
                    </a:ext>
                  </a:extLst>
                </a:gridCol>
                <a:gridCol w="471798">
                  <a:extLst>
                    <a:ext uri="{9D8B030D-6E8A-4147-A177-3AD203B41FA5}">
                      <a16:colId xmlns:a16="http://schemas.microsoft.com/office/drawing/2014/main" xmlns="" val="969478646"/>
                    </a:ext>
                  </a:extLst>
                </a:gridCol>
                <a:gridCol w="682117">
                  <a:extLst>
                    <a:ext uri="{9D8B030D-6E8A-4147-A177-3AD203B41FA5}">
                      <a16:colId xmlns:a16="http://schemas.microsoft.com/office/drawing/2014/main" xmlns="" val="900870777"/>
                    </a:ext>
                  </a:extLst>
                </a:gridCol>
                <a:gridCol w="611064">
                  <a:extLst>
                    <a:ext uri="{9D8B030D-6E8A-4147-A177-3AD203B41FA5}">
                      <a16:colId xmlns:a16="http://schemas.microsoft.com/office/drawing/2014/main" xmlns="" val="570131688"/>
                    </a:ext>
                  </a:extLst>
                </a:gridCol>
                <a:gridCol w="639484">
                  <a:extLst>
                    <a:ext uri="{9D8B030D-6E8A-4147-A177-3AD203B41FA5}">
                      <a16:colId xmlns:a16="http://schemas.microsoft.com/office/drawing/2014/main" xmlns="" val="1790212144"/>
                    </a:ext>
                  </a:extLst>
                </a:gridCol>
                <a:gridCol w="511588">
                  <a:extLst>
                    <a:ext uri="{9D8B030D-6E8A-4147-A177-3AD203B41FA5}">
                      <a16:colId xmlns:a16="http://schemas.microsoft.com/office/drawing/2014/main" xmlns="" val="845789022"/>
                    </a:ext>
                  </a:extLst>
                </a:gridCol>
                <a:gridCol w="454745">
                  <a:extLst>
                    <a:ext uri="{9D8B030D-6E8A-4147-A177-3AD203B41FA5}">
                      <a16:colId xmlns:a16="http://schemas.microsoft.com/office/drawing/2014/main" xmlns="" val="2099385168"/>
                    </a:ext>
                  </a:extLst>
                </a:gridCol>
                <a:gridCol w="454745">
                  <a:extLst>
                    <a:ext uri="{9D8B030D-6E8A-4147-A177-3AD203B41FA5}">
                      <a16:colId xmlns:a16="http://schemas.microsoft.com/office/drawing/2014/main" xmlns="" val="4251882729"/>
                    </a:ext>
                  </a:extLst>
                </a:gridCol>
                <a:gridCol w="497377">
                  <a:extLst>
                    <a:ext uri="{9D8B030D-6E8A-4147-A177-3AD203B41FA5}">
                      <a16:colId xmlns:a16="http://schemas.microsoft.com/office/drawing/2014/main" xmlns="" val="3082869969"/>
                    </a:ext>
                  </a:extLst>
                </a:gridCol>
                <a:gridCol w="454745">
                  <a:extLst>
                    <a:ext uri="{9D8B030D-6E8A-4147-A177-3AD203B41FA5}">
                      <a16:colId xmlns:a16="http://schemas.microsoft.com/office/drawing/2014/main" xmlns="" val="3894308643"/>
                    </a:ext>
                  </a:extLst>
                </a:gridCol>
              </a:tblGrid>
              <a:tr h="0">
                <a:tc gridSpan="2">
                  <a:txBody>
                    <a:bodyPr/>
                    <a:lstStyle/>
                    <a:p>
                      <a:pPr algn="ctr">
                        <a:lnSpc>
                          <a:spcPct val="115000"/>
                        </a:lnSpc>
                        <a:spcAft>
                          <a:spcPts val="0"/>
                        </a:spcAft>
                      </a:pPr>
                      <a:r>
                        <a:rPr lang="it-IT" sz="900">
                          <a:effectLst/>
                        </a:rPr>
                        <a:t>FPAI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PORTATA GIORNALIERA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PORTATA DI PUNTA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CARICO ORGANICO GIORNALIERO IN INGRESSO BOD5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VOLUMI DI INGOMBRO TOTALI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INGOMBRO PERCOLATORE  </a:t>
                      </a:r>
                      <a:endParaRPr lang="it-IT" sz="1100">
                        <a:effectLst/>
                      </a:endParaRPr>
                    </a:p>
                    <a:p>
                      <a:pPr algn="ctr">
                        <a:lnSpc>
                          <a:spcPct val="115000"/>
                        </a:lnSpc>
                        <a:spcAft>
                          <a:spcPts val="0"/>
                        </a:spcAft>
                      </a:pPr>
                      <a:r>
                        <a:rPr lang="it-IT" sz="900">
                          <a:effectLst/>
                        </a:rPr>
                        <a:t>      Ø x h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TOTALE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USCITA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POTENZA COMPRESSORE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DIAMETRO TUBI</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285104148"/>
                  </a:ext>
                </a:extLst>
              </a:tr>
              <a:tr h="190500">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900">
                          <a:effectLst/>
                        </a:rPr>
                        <a:t>CODICE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(m3/g)</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(m3/h)</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Kg/g</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Watt</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438537479"/>
                  </a:ext>
                </a:extLst>
              </a:tr>
              <a:tr h="190500">
                <a:tc>
                  <a:txBody>
                    <a:bodyPr/>
                    <a:lstStyle/>
                    <a:p>
                      <a:pPr>
                        <a:lnSpc>
                          <a:spcPct val="115000"/>
                        </a:lnSpc>
                        <a:spcAft>
                          <a:spcPts val="0"/>
                        </a:spcAft>
                      </a:pPr>
                      <a:r>
                        <a:rPr lang="it-IT" sz="800">
                          <a:effectLst/>
                        </a:rPr>
                        <a:t>FPAI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0,252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663608675"/>
                  </a:ext>
                </a:extLst>
              </a:tr>
              <a:tr h="190500">
                <a:tc>
                  <a:txBody>
                    <a:bodyPr/>
                    <a:lstStyle/>
                    <a:p>
                      <a:pPr>
                        <a:lnSpc>
                          <a:spcPct val="115000"/>
                        </a:lnSpc>
                        <a:spcAft>
                          <a:spcPts val="0"/>
                        </a:spcAft>
                      </a:pPr>
                      <a:r>
                        <a:rPr lang="it-IT" sz="800">
                          <a:effectLst/>
                        </a:rPr>
                        <a:t>FPAI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0,378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2,02</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197038946"/>
                  </a:ext>
                </a:extLst>
              </a:tr>
              <a:tr h="190500">
                <a:tc>
                  <a:txBody>
                    <a:bodyPr/>
                    <a:lstStyle/>
                    <a:p>
                      <a:pPr>
                        <a:lnSpc>
                          <a:spcPct val="115000"/>
                        </a:lnSpc>
                        <a:spcAft>
                          <a:spcPts val="0"/>
                        </a:spcAft>
                      </a:pPr>
                      <a:r>
                        <a:rPr lang="it-IT" sz="800">
                          <a:effectLst/>
                        </a:rPr>
                        <a:t>FPAI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0,504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2,37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176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9680529"/>
                  </a:ext>
                </a:extLst>
              </a:tr>
              <a:tr h="190500">
                <a:tc>
                  <a:txBody>
                    <a:bodyPr/>
                    <a:lstStyle/>
                    <a:p>
                      <a:pPr>
                        <a:lnSpc>
                          <a:spcPct val="115000"/>
                        </a:lnSpc>
                        <a:spcAft>
                          <a:spcPts val="0"/>
                        </a:spcAft>
                      </a:pPr>
                      <a:r>
                        <a:rPr lang="it-IT" sz="800">
                          <a:effectLst/>
                        </a:rPr>
                        <a:t>FPAI 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0,63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84494903"/>
                  </a:ext>
                </a:extLst>
              </a:tr>
              <a:tr h="190500">
                <a:tc>
                  <a:txBody>
                    <a:bodyPr/>
                    <a:lstStyle/>
                    <a:p>
                      <a:pPr>
                        <a:lnSpc>
                          <a:spcPct val="115000"/>
                        </a:lnSpc>
                        <a:spcAft>
                          <a:spcPts val="0"/>
                        </a:spcAft>
                      </a:pPr>
                      <a:r>
                        <a:rPr lang="it-IT" sz="800">
                          <a:effectLst/>
                        </a:rPr>
                        <a:t>FPAI 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0,36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0,756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199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493700340"/>
                  </a:ext>
                </a:extLst>
              </a:tr>
              <a:tr h="190500">
                <a:tc>
                  <a:txBody>
                    <a:bodyPr/>
                    <a:lstStyle/>
                    <a:p>
                      <a:pPr>
                        <a:lnSpc>
                          <a:spcPct val="115000"/>
                        </a:lnSpc>
                        <a:spcAft>
                          <a:spcPts val="0"/>
                        </a:spcAft>
                      </a:pPr>
                      <a:r>
                        <a:rPr lang="it-IT" sz="800">
                          <a:effectLst/>
                        </a:rPr>
                        <a:t>FPAI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4,87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228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2430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344056680"/>
                  </a:ext>
                </a:extLst>
              </a:tr>
              <a:tr h="190500">
                <a:tc>
                  <a:txBody>
                    <a:bodyPr/>
                    <a:lstStyle/>
                    <a:p>
                      <a:pPr>
                        <a:lnSpc>
                          <a:spcPct val="115000"/>
                        </a:lnSpc>
                        <a:spcAft>
                          <a:spcPts val="0"/>
                        </a:spcAft>
                      </a:pPr>
                      <a:r>
                        <a:rPr lang="it-IT" sz="800">
                          <a:effectLst/>
                        </a:rPr>
                        <a:t>FPAI 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7,69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190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938702871"/>
                  </a:ext>
                </a:extLst>
              </a:tr>
              <a:tr h="190500">
                <a:tc>
                  <a:txBody>
                    <a:bodyPr/>
                    <a:lstStyle/>
                    <a:p>
                      <a:pPr>
                        <a:lnSpc>
                          <a:spcPct val="115000"/>
                        </a:lnSpc>
                        <a:spcAft>
                          <a:spcPts val="0"/>
                        </a:spcAft>
                      </a:pPr>
                      <a:r>
                        <a:rPr lang="it-IT" sz="800">
                          <a:effectLst/>
                        </a:rPr>
                        <a:t>FPAI 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r>
                        <a:rPr lang="it-IT" sz="8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9,83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243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160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798100199"/>
                  </a:ext>
                </a:extLst>
              </a:tr>
            </a:tbl>
          </a:graphicData>
        </a:graphic>
      </p:graphicFrame>
    </p:spTree>
    <p:extLst>
      <p:ext uri="{BB962C8B-B14F-4D97-AF65-F5344CB8AC3E}">
        <p14:creationId xmlns:p14="http://schemas.microsoft.com/office/powerpoint/2010/main" xmlns="" val="38342750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p:cNvGraphicFramePr>
            <a:graphicFrameLocks noGrp="1"/>
          </p:cNvGraphicFramePr>
          <p:nvPr>
            <p:extLst>
              <p:ext uri="{D42A27DB-BD31-4B8C-83A1-F6EECF244321}">
                <p14:modId xmlns:p14="http://schemas.microsoft.com/office/powerpoint/2010/main" xmlns="" val="4089529175"/>
              </p:ext>
            </p:extLst>
          </p:nvPr>
        </p:nvGraphicFramePr>
        <p:xfrm>
          <a:off x="323528" y="332656"/>
          <a:ext cx="8352929" cy="2681478"/>
        </p:xfrm>
        <a:graphic>
          <a:graphicData uri="http://schemas.openxmlformats.org/drawingml/2006/table">
            <a:tbl>
              <a:tblPr>
                <a:tableStyleId>{5C22544A-7EE6-4342-B048-85BDC9FD1C3A}</a:tableStyleId>
              </a:tblPr>
              <a:tblGrid>
                <a:gridCol w="1236337">
                  <a:extLst>
                    <a:ext uri="{9D8B030D-6E8A-4147-A177-3AD203B41FA5}">
                      <a16:colId xmlns:a16="http://schemas.microsoft.com/office/drawing/2014/main" xmlns="" val="3193360395"/>
                    </a:ext>
                  </a:extLst>
                </a:gridCol>
                <a:gridCol w="162560">
                  <a:extLst>
                    <a:ext uri="{9D8B030D-6E8A-4147-A177-3AD203B41FA5}">
                      <a16:colId xmlns:a16="http://schemas.microsoft.com/office/drawing/2014/main" xmlns="" val="4140757163"/>
                    </a:ext>
                  </a:extLst>
                </a:gridCol>
                <a:gridCol w="1032171">
                  <a:extLst>
                    <a:ext uri="{9D8B030D-6E8A-4147-A177-3AD203B41FA5}">
                      <a16:colId xmlns:a16="http://schemas.microsoft.com/office/drawing/2014/main" xmlns="" val="3420223138"/>
                    </a:ext>
                  </a:extLst>
                </a:gridCol>
                <a:gridCol w="643681">
                  <a:extLst>
                    <a:ext uri="{9D8B030D-6E8A-4147-A177-3AD203B41FA5}">
                      <a16:colId xmlns:a16="http://schemas.microsoft.com/office/drawing/2014/main" xmlns="" val="2284982645"/>
                    </a:ext>
                  </a:extLst>
                </a:gridCol>
                <a:gridCol w="521224">
                  <a:extLst>
                    <a:ext uri="{9D8B030D-6E8A-4147-A177-3AD203B41FA5}">
                      <a16:colId xmlns:a16="http://schemas.microsoft.com/office/drawing/2014/main" xmlns="" val="421272243"/>
                    </a:ext>
                  </a:extLst>
                </a:gridCol>
                <a:gridCol w="753577">
                  <a:extLst>
                    <a:ext uri="{9D8B030D-6E8A-4147-A177-3AD203B41FA5}">
                      <a16:colId xmlns:a16="http://schemas.microsoft.com/office/drawing/2014/main" xmlns="" val="3482360909"/>
                    </a:ext>
                  </a:extLst>
                </a:gridCol>
                <a:gridCol w="675080">
                  <a:extLst>
                    <a:ext uri="{9D8B030D-6E8A-4147-A177-3AD203B41FA5}">
                      <a16:colId xmlns:a16="http://schemas.microsoft.com/office/drawing/2014/main" xmlns="" val="72195763"/>
                    </a:ext>
                  </a:extLst>
                </a:gridCol>
                <a:gridCol w="706478">
                  <a:extLst>
                    <a:ext uri="{9D8B030D-6E8A-4147-A177-3AD203B41FA5}">
                      <a16:colId xmlns:a16="http://schemas.microsoft.com/office/drawing/2014/main" xmlns="" val="2880449477"/>
                    </a:ext>
                  </a:extLst>
                </a:gridCol>
                <a:gridCol w="565183">
                  <a:extLst>
                    <a:ext uri="{9D8B030D-6E8A-4147-A177-3AD203B41FA5}">
                      <a16:colId xmlns:a16="http://schemas.microsoft.com/office/drawing/2014/main" xmlns="" val="4018370822"/>
                    </a:ext>
                  </a:extLst>
                </a:gridCol>
                <a:gridCol w="502385">
                  <a:extLst>
                    <a:ext uri="{9D8B030D-6E8A-4147-A177-3AD203B41FA5}">
                      <a16:colId xmlns:a16="http://schemas.microsoft.com/office/drawing/2014/main" xmlns="" val="2057281944"/>
                    </a:ext>
                  </a:extLst>
                </a:gridCol>
                <a:gridCol w="502385">
                  <a:extLst>
                    <a:ext uri="{9D8B030D-6E8A-4147-A177-3AD203B41FA5}">
                      <a16:colId xmlns:a16="http://schemas.microsoft.com/office/drawing/2014/main" xmlns="" val="1053690468"/>
                    </a:ext>
                  </a:extLst>
                </a:gridCol>
                <a:gridCol w="549483">
                  <a:extLst>
                    <a:ext uri="{9D8B030D-6E8A-4147-A177-3AD203B41FA5}">
                      <a16:colId xmlns:a16="http://schemas.microsoft.com/office/drawing/2014/main" xmlns="" val="869606166"/>
                    </a:ext>
                  </a:extLst>
                </a:gridCol>
                <a:gridCol w="502385">
                  <a:extLst>
                    <a:ext uri="{9D8B030D-6E8A-4147-A177-3AD203B41FA5}">
                      <a16:colId xmlns:a16="http://schemas.microsoft.com/office/drawing/2014/main" xmlns="" val="2578431451"/>
                    </a:ext>
                  </a:extLst>
                </a:gridCol>
              </a:tblGrid>
              <a:tr h="936104">
                <a:tc gridSpan="2">
                  <a:txBody>
                    <a:bodyPr/>
                    <a:lstStyle/>
                    <a:p>
                      <a:pPr algn="ctr">
                        <a:lnSpc>
                          <a:spcPct val="115000"/>
                        </a:lnSpc>
                        <a:spcAft>
                          <a:spcPts val="0"/>
                        </a:spcAft>
                      </a:pPr>
                      <a:r>
                        <a:rPr lang="it-IT" sz="900" dirty="0">
                          <a:effectLst/>
                        </a:rPr>
                        <a:t>FPAI SUPERIOR</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it-IT"/>
                    </a:p>
                  </a:txBody>
                  <a:tcPr/>
                </a:tc>
                <a:tc>
                  <a:txBody>
                    <a:bodyPr/>
                    <a:lstStyle/>
                    <a:p>
                      <a:pPr algn="ctr">
                        <a:lnSpc>
                          <a:spcPct val="115000"/>
                        </a:lnSpc>
                        <a:spcAft>
                          <a:spcPts val="0"/>
                        </a:spcAft>
                      </a:pPr>
                      <a:r>
                        <a:rPr lang="it-IT" sz="900">
                          <a:effectLst/>
                        </a:rPr>
                        <a:t>ABITANTI EQUIVALENTI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PORTATA GIORNALIERA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PORTATA DI PUNTA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CARICO ORGANICO GIORNALIERO IN INGRESSO BOD5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VOLUMI DI INGOMBRO TOTALI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INGOMBRO PERCOLATORE </a:t>
                      </a:r>
                      <a:endParaRPr lang="it-IT" sz="1100">
                        <a:effectLst/>
                      </a:endParaRPr>
                    </a:p>
                    <a:p>
                      <a:pPr algn="ctr">
                        <a:lnSpc>
                          <a:spcPct val="115000"/>
                        </a:lnSpc>
                        <a:spcAft>
                          <a:spcPts val="0"/>
                        </a:spcAft>
                      </a:pPr>
                      <a:r>
                        <a:rPr lang="it-IT" sz="900">
                          <a:effectLst/>
                        </a:rPr>
                        <a:t>       Ø x h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TOTALE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INGRESSO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ALTEZZA USCITA</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POTENZA COMPRESSORE</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DIAMETRO TUBI</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923609494"/>
                  </a:ext>
                </a:extLst>
              </a:tr>
              <a:tr h="190500">
                <a:tc>
                  <a:txBody>
                    <a:bodyPr/>
                    <a:lstStyle/>
                    <a:p>
                      <a:pPr>
                        <a:lnSpc>
                          <a:spcPct val="115000"/>
                        </a:lnSpc>
                        <a:spcAft>
                          <a:spcPts val="0"/>
                        </a:spcAft>
                      </a:pPr>
                      <a:r>
                        <a:rPr lang="it-IT" sz="900">
                          <a:effectLst/>
                        </a:rPr>
                        <a:t>MODELLO</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nSpc>
                          <a:spcPct val="115000"/>
                        </a:lnSpc>
                        <a:spcAft>
                          <a:spcPts val="0"/>
                        </a:spcAft>
                      </a:pP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A.E.</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(m3/g)</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(m3/h)</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Kg/g</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m</a:t>
                      </a:r>
                      <a:r>
                        <a:rPr lang="it-IT" sz="900" baseline="30000">
                          <a:effectLst/>
                        </a:rPr>
                        <a:t>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mm</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cm</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a:effectLst/>
                        </a:rPr>
                        <a:t>Watt</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900" dirty="0">
                          <a:effectLst/>
                        </a:rPr>
                        <a:t>mm</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596515567"/>
                  </a:ext>
                </a:extLst>
              </a:tr>
              <a:tr h="190500">
                <a:tc>
                  <a:txBody>
                    <a:bodyPr/>
                    <a:lstStyle/>
                    <a:p>
                      <a:pPr>
                        <a:lnSpc>
                          <a:spcPct val="115000"/>
                        </a:lnSpc>
                        <a:spcAft>
                          <a:spcPts val="0"/>
                        </a:spcAft>
                      </a:pPr>
                      <a:r>
                        <a:rPr lang="it-IT" sz="900">
                          <a:effectLst/>
                        </a:rPr>
                        <a:t>FPAI SUPERIOR 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0,06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802447300"/>
                  </a:ext>
                </a:extLst>
              </a:tr>
              <a:tr h="190500">
                <a:tc>
                  <a:txBody>
                    <a:bodyPr/>
                    <a:lstStyle/>
                    <a:p>
                      <a:pPr>
                        <a:lnSpc>
                          <a:spcPct val="115000"/>
                        </a:lnSpc>
                        <a:spcAft>
                          <a:spcPts val="0"/>
                        </a:spcAft>
                      </a:pPr>
                      <a:r>
                        <a:rPr lang="it-IT" sz="900">
                          <a:effectLst/>
                        </a:rPr>
                        <a:t>FPAI SUPERIOR 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0,8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0,08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119,5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795658056"/>
                  </a:ext>
                </a:extLst>
              </a:tr>
              <a:tr h="190500">
                <a:tc>
                  <a:txBody>
                    <a:bodyPr/>
                    <a:lstStyle/>
                    <a:p>
                      <a:pPr>
                        <a:lnSpc>
                          <a:spcPct val="115000"/>
                        </a:lnSpc>
                        <a:spcAft>
                          <a:spcPts val="0"/>
                        </a:spcAft>
                      </a:pPr>
                      <a:r>
                        <a:rPr lang="it-IT" sz="900">
                          <a:effectLst/>
                        </a:rPr>
                        <a:t>FPAI SUPERIOR 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2,37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131 x 176</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145,5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110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540818761"/>
                  </a:ext>
                </a:extLst>
              </a:tr>
              <a:tr h="190500">
                <a:tc>
                  <a:txBody>
                    <a:bodyPr/>
                    <a:lstStyle/>
                    <a:p>
                      <a:pPr>
                        <a:lnSpc>
                          <a:spcPct val="115000"/>
                        </a:lnSpc>
                        <a:spcAft>
                          <a:spcPts val="0"/>
                        </a:spcAft>
                      </a:pPr>
                      <a:r>
                        <a:rPr lang="it-IT" sz="900">
                          <a:effectLst/>
                        </a:rPr>
                        <a:t>FPAI SUPERIOR 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0,29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3,63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170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144,5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133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64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3714377347"/>
                  </a:ext>
                </a:extLst>
              </a:tr>
              <a:tr h="190500">
                <a:tc>
                  <a:txBody>
                    <a:bodyPr/>
                    <a:lstStyle/>
                    <a:p>
                      <a:pPr>
                        <a:lnSpc>
                          <a:spcPct val="115000"/>
                        </a:lnSpc>
                        <a:spcAft>
                          <a:spcPts val="0"/>
                        </a:spcAft>
                      </a:pPr>
                      <a:r>
                        <a:rPr lang="it-IT" sz="900">
                          <a:effectLst/>
                        </a:rPr>
                        <a:t>FPAI SUPERIOR 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0,18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0,38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199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173,5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355415844"/>
                  </a:ext>
                </a:extLst>
              </a:tr>
              <a:tr h="190500">
                <a:tc>
                  <a:txBody>
                    <a:bodyPr/>
                    <a:lstStyle/>
                    <a:p>
                      <a:pPr>
                        <a:lnSpc>
                          <a:spcPct val="115000"/>
                        </a:lnSpc>
                        <a:spcAft>
                          <a:spcPts val="0"/>
                        </a:spcAft>
                      </a:pPr>
                      <a:r>
                        <a:rPr lang="it-IT" sz="900">
                          <a:effectLst/>
                        </a:rPr>
                        <a:t>FPAI SUPERIOR 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12</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0,24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4,87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165 x 228</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2430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191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1042756506"/>
                  </a:ext>
                </a:extLst>
              </a:tr>
              <a:tr h="190500">
                <a:tc>
                  <a:txBody>
                    <a:bodyPr/>
                    <a:lstStyle/>
                    <a:p>
                      <a:pPr>
                        <a:lnSpc>
                          <a:spcPct val="115000"/>
                        </a:lnSpc>
                        <a:spcAft>
                          <a:spcPts val="0"/>
                        </a:spcAft>
                      </a:pPr>
                      <a:r>
                        <a:rPr lang="it-IT" sz="900">
                          <a:effectLst/>
                        </a:rPr>
                        <a:t>FPAI SUPERIOR 17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17</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3,4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0,34</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0,71</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7,69</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190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147,5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160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426019025"/>
                  </a:ext>
                </a:extLst>
              </a:tr>
              <a:tr h="190500">
                <a:tc>
                  <a:txBody>
                    <a:bodyPr/>
                    <a:lstStyle/>
                    <a:p>
                      <a:pPr>
                        <a:lnSpc>
                          <a:spcPct val="115000"/>
                        </a:lnSpc>
                        <a:spcAft>
                          <a:spcPts val="0"/>
                        </a:spcAft>
                      </a:pPr>
                      <a:r>
                        <a:rPr lang="it-IT" sz="900">
                          <a:effectLst/>
                        </a:rPr>
                        <a:t>FPAI SUPERIOR 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1100">
                          <a:effectLst/>
                        </a:rPr>
                        <a:t> </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25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tc>
                <a:tc>
                  <a:txBody>
                    <a:bodyPr/>
                    <a:lstStyle/>
                    <a:p>
                      <a:pPr algn="ctr">
                        <a:lnSpc>
                          <a:spcPct val="115000"/>
                        </a:lnSpc>
                        <a:spcAft>
                          <a:spcPts val="0"/>
                        </a:spcAft>
                      </a:pPr>
                      <a:r>
                        <a:rPr lang="it-IT" sz="700">
                          <a:effectLst/>
                        </a:rPr>
                        <a:t>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0,50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1,05</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9,83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227 x 243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2140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213</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200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a:effectLst/>
                        </a:rPr>
                        <a:t>230</a:t>
                      </a:r>
                      <a:endParaRPr lang="it-IT" sz="1100">
                        <a:solidFill>
                          <a:srgbClr val="000000"/>
                        </a:solidFill>
                        <a:effectLst/>
                        <a:latin typeface="Arial" panose="020B0604020202020204" pitchFamily="34" charset="0"/>
                        <a:ea typeface="Arial" panose="020B0604020202020204" pitchFamily="34" charset="0"/>
                      </a:endParaRPr>
                    </a:p>
                  </a:txBody>
                  <a:tcPr marL="68580" marR="68580" marT="0" marB="0" anchor="ctr"/>
                </a:tc>
                <a:tc>
                  <a:txBody>
                    <a:bodyPr/>
                    <a:lstStyle/>
                    <a:p>
                      <a:pPr algn="ctr">
                        <a:lnSpc>
                          <a:spcPct val="115000"/>
                        </a:lnSpc>
                        <a:spcAft>
                          <a:spcPts val="0"/>
                        </a:spcAft>
                      </a:pPr>
                      <a:r>
                        <a:rPr lang="it-IT" sz="700" dirty="0">
                          <a:effectLst/>
                        </a:rPr>
                        <a:t>160</a:t>
                      </a:r>
                      <a:endParaRPr lang="it-IT" sz="1100" dirty="0">
                        <a:solidFill>
                          <a:srgbClr val="000000"/>
                        </a:solidFill>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xmlns="" val="2742971640"/>
                  </a:ext>
                </a:extLst>
              </a:tr>
            </a:tbl>
          </a:graphicData>
        </a:graphic>
      </p:graphicFrame>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1560" y="3166140"/>
            <a:ext cx="4252296" cy="3143180"/>
          </a:xfrm>
          <a:prstGeom prst="rect">
            <a:avLst/>
          </a:prstGeom>
        </p:spPr>
      </p:pic>
      <p:sp>
        <p:nvSpPr>
          <p:cNvPr id="6" name="Freccia a destra 5"/>
          <p:cNvSpPr/>
          <p:nvPr/>
        </p:nvSpPr>
        <p:spPr>
          <a:xfrm>
            <a:off x="179512" y="3789040"/>
            <a:ext cx="5760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p:cNvSpPr/>
          <p:nvPr/>
        </p:nvSpPr>
        <p:spPr>
          <a:xfrm>
            <a:off x="4211960" y="4005064"/>
            <a:ext cx="5760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giù 7"/>
          <p:cNvSpPr/>
          <p:nvPr/>
        </p:nvSpPr>
        <p:spPr>
          <a:xfrm>
            <a:off x="1259632" y="4365104"/>
            <a:ext cx="144016" cy="1008112"/>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giù 8"/>
          <p:cNvSpPr/>
          <p:nvPr/>
        </p:nvSpPr>
        <p:spPr>
          <a:xfrm>
            <a:off x="1619672" y="4365104"/>
            <a:ext cx="144016" cy="1008112"/>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in giù 9"/>
          <p:cNvSpPr/>
          <p:nvPr/>
        </p:nvSpPr>
        <p:spPr>
          <a:xfrm>
            <a:off x="2051720" y="4365104"/>
            <a:ext cx="144016" cy="1008112"/>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in giù 10"/>
          <p:cNvSpPr/>
          <p:nvPr/>
        </p:nvSpPr>
        <p:spPr>
          <a:xfrm>
            <a:off x="2511048" y="4398228"/>
            <a:ext cx="144016" cy="1008112"/>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circolare in su 11"/>
          <p:cNvSpPr/>
          <p:nvPr/>
        </p:nvSpPr>
        <p:spPr>
          <a:xfrm>
            <a:off x="3131840" y="5589240"/>
            <a:ext cx="576064" cy="36004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solidFill>
                <a:schemeClr val="tx1"/>
              </a:solidFill>
            </a:endParaRPr>
          </a:p>
        </p:txBody>
      </p:sp>
      <p:sp>
        <p:nvSpPr>
          <p:cNvPr id="13" name="Freccia in su 12"/>
          <p:cNvSpPr/>
          <p:nvPr/>
        </p:nvSpPr>
        <p:spPr>
          <a:xfrm rot="20578734">
            <a:off x="1809744" y="5390010"/>
            <a:ext cx="195921" cy="542475"/>
          </a:xfrm>
          <a:prstGeom prs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Freccia in su 13"/>
          <p:cNvSpPr/>
          <p:nvPr/>
        </p:nvSpPr>
        <p:spPr>
          <a:xfrm rot="1188186">
            <a:off x="2191260" y="5389658"/>
            <a:ext cx="195921" cy="542475"/>
          </a:xfrm>
          <a:prstGeom prs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66463" y="5842053"/>
            <a:ext cx="1337567" cy="934534"/>
          </a:xfrm>
          <a:prstGeom prst="rect">
            <a:avLst/>
          </a:prstGeom>
        </p:spPr>
      </p:pic>
      <p:pic>
        <p:nvPicPr>
          <p:cNvPr id="16" name="Immagine 1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940152" y="3184949"/>
            <a:ext cx="1312922" cy="1180155"/>
          </a:xfrm>
          <a:prstGeom prst="rect">
            <a:avLst/>
          </a:prstGeom>
        </p:spPr>
      </p:pic>
      <p:pic>
        <p:nvPicPr>
          <p:cNvPr id="17" name="Immagine 1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197896" y="4737730"/>
            <a:ext cx="1118284" cy="1118284"/>
          </a:xfrm>
          <a:prstGeom prst="rect">
            <a:avLst/>
          </a:prstGeom>
        </p:spPr>
      </p:pic>
    </p:spTree>
    <p:extLst>
      <p:ext uri="{BB962C8B-B14F-4D97-AF65-F5344CB8AC3E}">
        <p14:creationId xmlns:p14="http://schemas.microsoft.com/office/powerpoint/2010/main" xmlns="" val="12907408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57200" y="274638"/>
            <a:ext cx="8229600" cy="490066"/>
          </a:xfrm>
        </p:spPr>
        <p:txBody>
          <a:bodyPr>
            <a:normAutofit/>
          </a:bodyPr>
          <a:lstStyle/>
          <a:p>
            <a:pPr algn="l"/>
            <a:r>
              <a:rPr lang="it-IT" sz="2000" dirty="0"/>
              <a:t>SUBI (SUBIRRIGAZIONE)</a:t>
            </a:r>
          </a:p>
        </p:txBody>
      </p:sp>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1560" y="760904"/>
            <a:ext cx="5832648" cy="3528393"/>
          </a:xfrm>
          <a:prstGeom prst="rect">
            <a:avLst/>
          </a:prstGeom>
        </p:spPr>
      </p:pic>
      <p:pic>
        <p:nvPicPr>
          <p:cNvPr id="6" name="Immagine 5"/>
          <p:cNvPicPr>
            <a:picLocks noChangeAspect="1"/>
          </p:cNvPicPr>
          <p:nvPr/>
        </p:nvPicPr>
        <p:blipFill rotWithShape="1">
          <a:blip r:embed="rId3" cstate="print">
            <a:extLst>
              <a:ext uri="{28A0092B-C50C-407E-A947-70E740481C1C}">
                <a14:useLocalDpi xmlns:a14="http://schemas.microsoft.com/office/drawing/2010/main" xmlns="" val="0"/>
              </a:ext>
            </a:extLst>
          </a:blip>
          <a:srcRect r="1493"/>
          <a:stretch/>
        </p:blipFill>
        <p:spPr>
          <a:xfrm>
            <a:off x="179512" y="3861048"/>
            <a:ext cx="4752528" cy="2941790"/>
          </a:xfrm>
          <a:prstGeom prst="rect">
            <a:avLst/>
          </a:prstGeom>
        </p:spPr>
      </p:pic>
      <p:pic>
        <p:nvPicPr>
          <p:cNvPr id="7" name="Immagin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156176" y="4725503"/>
            <a:ext cx="2376264" cy="1587728"/>
          </a:xfrm>
          <a:prstGeom prst="rect">
            <a:avLst/>
          </a:prstGeom>
        </p:spPr>
      </p:pic>
    </p:spTree>
    <p:extLst>
      <p:ext uri="{BB962C8B-B14F-4D97-AF65-F5344CB8AC3E}">
        <p14:creationId xmlns:p14="http://schemas.microsoft.com/office/powerpoint/2010/main" xmlns="" val="30678665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499" y="14917"/>
            <a:ext cx="3816424" cy="2549987"/>
          </a:xfrm>
          <a:prstGeom prst="rect">
            <a:avLst/>
          </a:prstGeom>
        </p:spPr>
      </p:pic>
      <p:sp>
        <p:nvSpPr>
          <p:cNvPr id="5" name="Freccia a destra 4"/>
          <p:cNvSpPr/>
          <p:nvPr/>
        </p:nvSpPr>
        <p:spPr>
          <a:xfrm>
            <a:off x="107504" y="1026868"/>
            <a:ext cx="79208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a destra 5"/>
          <p:cNvSpPr/>
          <p:nvPr/>
        </p:nvSpPr>
        <p:spPr>
          <a:xfrm>
            <a:off x="3588433" y="1700808"/>
            <a:ext cx="255628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p:cNvPicPr>
            <a:picLocks noChangeAspect="1"/>
          </p:cNvPicPr>
          <p:nvPr/>
        </p:nvPicPr>
        <p:blipFill rotWithShape="1">
          <a:blip r:embed="rId3" cstate="print">
            <a:extLst>
              <a:ext uri="{28A0092B-C50C-407E-A947-70E740481C1C}">
                <a14:useLocalDpi xmlns:a14="http://schemas.microsoft.com/office/drawing/2010/main" xmlns="" val="0"/>
              </a:ext>
            </a:extLst>
          </a:blip>
          <a:srcRect l="42359" t="10300" r="4862" b="59518"/>
          <a:stretch/>
        </p:blipFill>
        <p:spPr>
          <a:xfrm>
            <a:off x="1403648" y="2996952"/>
            <a:ext cx="5472608" cy="1476882"/>
          </a:xfrm>
          <a:prstGeom prst="rect">
            <a:avLst/>
          </a:prstGeom>
        </p:spPr>
      </p:pic>
      <p:sp>
        <p:nvSpPr>
          <p:cNvPr id="8" name="Freccia in su 7"/>
          <p:cNvSpPr/>
          <p:nvPr/>
        </p:nvSpPr>
        <p:spPr>
          <a:xfrm>
            <a:off x="3670244" y="2765856"/>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su 8"/>
          <p:cNvSpPr/>
          <p:nvPr/>
        </p:nvSpPr>
        <p:spPr>
          <a:xfrm>
            <a:off x="4279142" y="2778773"/>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in su 9"/>
          <p:cNvSpPr/>
          <p:nvPr/>
        </p:nvSpPr>
        <p:spPr>
          <a:xfrm>
            <a:off x="5413182" y="2789303"/>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in su 10"/>
          <p:cNvSpPr/>
          <p:nvPr/>
        </p:nvSpPr>
        <p:spPr>
          <a:xfrm>
            <a:off x="6035879" y="2778773"/>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in su 11"/>
          <p:cNvSpPr/>
          <p:nvPr/>
        </p:nvSpPr>
        <p:spPr>
          <a:xfrm rot="10800000">
            <a:off x="3670244" y="4141023"/>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in su 12"/>
          <p:cNvSpPr/>
          <p:nvPr/>
        </p:nvSpPr>
        <p:spPr>
          <a:xfrm rot="10800000">
            <a:off x="4279142" y="4141023"/>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Freccia in su 13"/>
          <p:cNvSpPr/>
          <p:nvPr/>
        </p:nvSpPr>
        <p:spPr>
          <a:xfrm rot="10800000">
            <a:off x="5413182" y="4141023"/>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Freccia in su 14"/>
          <p:cNvSpPr/>
          <p:nvPr/>
        </p:nvSpPr>
        <p:spPr>
          <a:xfrm rot="10800000">
            <a:off x="6035878" y="4141023"/>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7" name="Connettore diritto 16"/>
          <p:cNvCxnSpPr/>
          <p:nvPr/>
        </p:nvCxnSpPr>
        <p:spPr>
          <a:xfrm>
            <a:off x="1259632" y="1484784"/>
            <a:ext cx="1584176"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26" name="Connettore 2 25"/>
          <p:cNvCxnSpPr/>
          <p:nvPr/>
        </p:nvCxnSpPr>
        <p:spPr>
          <a:xfrm flipV="1">
            <a:off x="1685540" y="1064271"/>
            <a:ext cx="322379" cy="501258"/>
          </a:xfrm>
          <a:prstGeom prst="straightConnector1">
            <a:avLst/>
          </a:prstGeom>
          <a:ln w="349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7" name="Immagine 2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5514" y="5085184"/>
            <a:ext cx="3795089" cy="1500882"/>
          </a:xfrm>
          <a:prstGeom prst="rect">
            <a:avLst/>
          </a:prstGeom>
        </p:spPr>
      </p:pic>
      <p:pic>
        <p:nvPicPr>
          <p:cNvPr id="28" name="Immagine 27"/>
          <p:cNvPicPr>
            <a:picLocks noChangeAspect="1"/>
          </p:cNvPicPr>
          <p:nvPr/>
        </p:nvPicPr>
        <p:blipFill rotWithShape="1">
          <a:blip r:embed="rId3" cstate="print">
            <a:extLst>
              <a:ext uri="{28A0092B-C50C-407E-A947-70E740481C1C}">
                <a14:useLocalDpi xmlns:a14="http://schemas.microsoft.com/office/drawing/2010/main" xmlns="" val="0"/>
              </a:ext>
            </a:extLst>
          </a:blip>
          <a:srcRect l="85622" t="77240" r="388" b="3210"/>
          <a:stretch/>
        </p:blipFill>
        <p:spPr>
          <a:xfrm>
            <a:off x="7164288" y="4929882"/>
            <a:ext cx="1800200" cy="1656184"/>
          </a:xfrm>
          <a:prstGeom prst="rect">
            <a:avLst/>
          </a:prstGeom>
        </p:spPr>
      </p:pic>
      <p:sp>
        <p:nvSpPr>
          <p:cNvPr id="29" name="Freccia in su 28"/>
          <p:cNvSpPr/>
          <p:nvPr/>
        </p:nvSpPr>
        <p:spPr>
          <a:xfrm rot="16200000">
            <a:off x="6767417" y="5747825"/>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Freccia in su 29"/>
          <p:cNvSpPr/>
          <p:nvPr/>
        </p:nvSpPr>
        <p:spPr>
          <a:xfrm rot="5400000">
            <a:off x="8396371" y="5747826"/>
            <a:ext cx="217679" cy="66562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1895612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chemi planimetrici 1.JPG"/>
          <p:cNvPicPr/>
          <p:nvPr/>
        </p:nvPicPr>
        <p:blipFill>
          <a:blip r:embed="rId2" cstate="print"/>
          <a:stretch>
            <a:fillRect/>
          </a:stretch>
        </p:blipFill>
        <p:spPr>
          <a:xfrm>
            <a:off x="539552" y="0"/>
            <a:ext cx="7920880" cy="2952328"/>
          </a:xfrm>
          <a:prstGeom prst="rect">
            <a:avLst/>
          </a:prstGeom>
        </p:spPr>
      </p:pic>
      <p:pic>
        <p:nvPicPr>
          <p:cNvPr id="5" name="Immagine 4" descr="CONFIGURAZIONI PLANIMETRICHE.jpg"/>
          <p:cNvPicPr/>
          <p:nvPr/>
        </p:nvPicPr>
        <p:blipFill>
          <a:blip r:embed="rId3" cstate="print"/>
          <a:stretch>
            <a:fillRect/>
          </a:stretch>
        </p:blipFill>
        <p:spPr>
          <a:xfrm>
            <a:off x="1547664" y="3284984"/>
            <a:ext cx="6124575" cy="317962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4181"/>
            <a:ext cx="8229600" cy="586507"/>
          </a:xfrm>
        </p:spPr>
        <p:txBody>
          <a:bodyPr>
            <a:normAutofit fontScale="90000"/>
          </a:bodyPr>
          <a:lstStyle/>
          <a:p>
            <a:r>
              <a:rPr lang="it-IT" dirty="0"/>
              <a:t>8 settembre 2008, n. 46-R (TOSCANA)</a:t>
            </a:r>
          </a:p>
        </p:txBody>
      </p:sp>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0155" y="612855"/>
            <a:ext cx="7452320" cy="3464217"/>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9552" y="4005065"/>
            <a:ext cx="7382923" cy="2727660"/>
          </a:xfrm>
          <a:prstGeom prst="rect">
            <a:avLst/>
          </a:prstGeom>
        </p:spPr>
      </p:pic>
    </p:spTree>
    <p:extLst>
      <p:ext uri="{BB962C8B-B14F-4D97-AF65-F5344CB8AC3E}">
        <p14:creationId xmlns:p14="http://schemas.microsoft.com/office/powerpoint/2010/main" xmlns="" val="18335944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67744" y="188640"/>
            <a:ext cx="4104160" cy="1623114"/>
          </a:xfrm>
          <a:prstGeom prst="rect">
            <a:avLst/>
          </a:prstGeom>
        </p:spPr>
      </p:pic>
      <p:sp>
        <p:nvSpPr>
          <p:cNvPr id="5" name="Titolo 1"/>
          <p:cNvSpPr>
            <a:spLocks noGrp="1"/>
          </p:cNvSpPr>
          <p:nvPr>
            <p:ph type="title"/>
          </p:nvPr>
        </p:nvSpPr>
        <p:spPr>
          <a:xfrm>
            <a:off x="3419872" y="2348880"/>
            <a:ext cx="1440160" cy="432048"/>
          </a:xfrm>
        </p:spPr>
        <p:txBody>
          <a:bodyPr>
            <a:normAutofit/>
          </a:bodyPr>
          <a:lstStyle/>
          <a:p>
            <a:pPr algn="l"/>
            <a:r>
              <a:rPr lang="it-IT" sz="2000" dirty="0"/>
              <a:t>DRENASUB</a:t>
            </a:r>
          </a:p>
        </p:txBody>
      </p:sp>
      <p:sp>
        <p:nvSpPr>
          <p:cNvPr id="6" name="Rettangolo 5"/>
          <p:cNvSpPr/>
          <p:nvPr/>
        </p:nvSpPr>
        <p:spPr>
          <a:xfrm>
            <a:off x="2267745" y="1541505"/>
            <a:ext cx="4248472" cy="240141"/>
          </a:xfrm>
          <a:prstGeom prst="rect">
            <a:avLst/>
          </a:prstGeom>
          <a:solidFill>
            <a:schemeClr val="bg1">
              <a:lumMod val="95000"/>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in giù 6"/>
          <p:cNvSpPr/>
          <p:nvPr/>
        </p:nvSpPr>
        <p:spPr>
          <a:xfrm>
            <a:off x="3923928" y="1844824"/>
            <a:ext cx="252028" cy="50405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331640" y="2913038"/>
            <a:ext cx="6192688" cy="3427429"/>
          </a:xfrm>
          <a:prstGeom prst="rect">
            <a:avLst/>
          </a:prstGeom>
        </p:spPr>
      </p:pic>
    </p:spTree>
    <p:extLst>
      <p:ext uri="{BB962C8B-B14F-4D97-AF65-F5344CB8AC3E}">
        <p14:creationId xmlns:p14="http://schemas.microsoft.com/office/powerpoint/2010/main" xmlns="" val="37928547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9512" y="116632"/>
            <a:ext cx="5148064" cy="3118744"/>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59916" y="404664"/>
            <a:ext cx="3707904" cy="2211607"/>
          </a:xfrm>
          <a:prstGeom prst="rect">
            <a:avLst/>
          </a:prstGeom>
        </p:spPr>
      </p:pic>
      <p:pic>
        <p:nvPicPr>
          <p:cNvPr id="6" name="Immagine 5"/>
          <p:cNvPicPr>
            <a:picLocks noChangeAspect="1"/>
          </p:cNvPicPr>
          <p:nvPr/>
        </p:nvPicPr>
        <p:blipFill rotWithShape="1">
          <a:blip r:embed="rId4" cstate="print">
            <a:extLst>
              <a:ext uri="{28A0092B-C50C-407E-A947-70E740481C1C}">
                <a14:useLocalDpi xmlns:a14="http://schemas.microsoft.com/office/drawing/2010/main" xmlns="" val="0"/>
              </a:ext>
            </a:extLst>
          </a:blip>
          <a:srcRect l="38889" t="47222"/>
          <a:stretch/>
        </p:blipFill>
        <p:spPr>
          <a:xfrm>
            <a:off x="971600" y="3356992"/>
            <a:ext cx="7128792" cy="3078342"/>
          </a:xfrm>
          <a:prstGeom prst="rect">
            <a:avLst/>
          </a:prstGeom>
        </p:spPr>
      </p:pic>
      <p:sp>
        <p:nvSpPr>
          <p:cNvPr id="7" name="Freccia a destra 6"/>
          <p:cNvSpPr/>
          <p:nvPr/>
        </p:nvSpPr>
        <p:spPr>
          <a:xfrm>
            <a:off x="2339752" y="4824155"/>
            <a:ext cx="57606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giù 7"/>
          <p:cNvSpPr/>
          <p:nvPr/>
        </p:nvSpPr>
        <p:spPr>
          <a:xfrm>
            <a:off x="3275856" y="5301208"/>
            <a:ext cx="144016" cy="43204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
        <p:nvSpPr>
          <p:cNvPr id="9" name="Freccia in giù 8"/>
          <p:cNvSpPr/>
          <p:nvPr/>
        </p:nvSpPr>
        <p:spPr>
          <a:xfrm>
            <a:off x="3779912" y="5301208"/>
            <a:ext cx="144016" cy="43204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
        <p:nvSpPr>
          <p:cNvPr id="10" name="Freccia in giù 9"/>
          <p:cNvSpPr/>
          <p:nvPr/>
        </p:nvSpPr>
        <p:spPr>
          <a:xfrm>
            <a:off x="5076056" y="5287862"/>
            <a:ext cx="144016" cy="43204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
        <p:nvSpPr>
          <p:cNvPr id="11" name="Freccia a destra 10"/>
          <p:cNvSpPr/>
          <p:nvPr/>
        </p:nvSpPr>
        <p:spPr>
          <a:xfrm>
            <a:off x="4835772" y="5839002"/>
            <a:ext cx="104828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323528" y="4509120"/>
            <a:ext cx="57606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in giù 12"/>
          <p:cNvSpPr/>
          <p:nvPr/>
        </p:nvSpPr>
        <p:spPr>
          <a:xfrm>
            <a:off x="3032432" y="3760073"/>
            <a:ext cx="216024" cy="432048"/>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27145815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a:solidFill>
            <a:schemeClr val="accent6">
              <a:lumMod val="40000"/>
              <a:lumOff val="60000"/>
            </a:schemeClr>
          </a:solidFill>
        </p:spPr>
        <p:txBody>
          <a:bodyPr>
            <a:normAutofit/>
          </a:bodyPr>
          <a:lstStyle/>
          <a:p>
            <a:r>
              <a:rPr lang="it-IT" sz="2800" dirty="0"/>
              <a:t>…..PER LA TOSCANA</a:t>
            </a:r>
          </a:p>
        </p:txBody>
      </p:sp>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43608" y="908720"/>
            <a:ext cx="7056784" cy="5760714"/>
          </a:xfrm>
          <a:prstGeom prst="rect">
            <a:avLst/>
          </a:prstGeom>
        </p:spPr>
      </p:pic>
    </p:spTree>
    <p:extLst>
      <p:ext uri="{BB962C8B-B14F-4D97-AF65-F5344CB8AC3E}">
        <p14:creationId xmlns:p14="http://schemas.microsoft.com/office/powerpoint/2010/main" xmlns="" val="23142983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7544" y="797156"/>
            <a:ext cx="5347503" cy="2706547"/>
          </a:xfrm>
          <a:prstGeom prst="rect">
            <a:avLst/>
          </a:prstGeom>
        </p:spPr>
      </p:pic>
      <p:sp>
        <p:nvSpPr>
          <p:cNvPr id="4" name="Titolo 1"/>
          <p:cNvSpPr>
            <a:spLocks noGrp="1"/>
          </p:cNvSpPr>
          <p:nvPr>
            <p:ph type="title"/>
          </p:nvPr>
        </p:nvSpPr>
        <p:spPr>
          <a:xfrm>
            <a:off x="343075" y="130622"/>
            <a:ext cx="2932781" cy="490066"/>
          </a:xfrm>
        </p:spPr>
        <p:txBody>
          <a:bodyPr>
            <a:normAutofit/>
          </a:bodyPr>
          <a:lstStyle/>
          <a:p>
            <a:pPr algn="l"/>
            <a:r>
              <a:rPr lang="it-IT" sz="2000" dirty="0"/>
              <a:t>FITO (FITODEPURAZIONE)</a:t>
            </a:r>
          </a:p>
        </p:txBody>
      </p:sp>
      <p:pic>
        <p:nvPicPr>
          <p:cNvPr id="6" name="Immagin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3528" y="3736980"/>
            <a:ext cx="8575532" cy="3026196"/>
          </a:xfrm>
          <a:prstGeom prst="rect">
            <a:avLst/>
          </a:prstGeom>
        </p:spPr>
      </p:pic>
    </p:spTree>
    <p:extLst>
      <p:ext uri="{BB962C8B-B14F-4D97-AF65-F5344CB8AC3E}">
        <p14:creationId xmlns:p14="http://schemas.microsoft.com/office/powerpoint/2010/main" xmlns="" val="30398100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print">
            <a:extLst>
              <a:ext uri="{28A0092B-C50C-407E-A947-70E740481C1C}">
                <a14:useLocalDpi xmlns:a14="http://schemas.microsoft.com/office/drawing/2010/main" xmlns="" val="0"/>
              </a:ext>
            </a:extLst>
          </a:blip>
          <a:srcRect t="66436"/>
          <a:stretch/>
        </p:blipFill>
        <p:spPr>
          <a:xfrm>
            <a:off x="0" y="404664"/>
            <a:ext cx="9144000" cy="1911598"/>
          </a:xfrm>
          <a:prstGeom prst="rect">
            <a:avLst/>
          </a:prstGeom>
        </p:spPr>
      </p:pic>
      <p:pic>
        <p:nvPicPr>
          <p:cNvPr id="5" name="Immagine 4"/>
          <p:cNvPicPr>
            <a:picLocks noChangeAspect="1"/>
          </p:cNvPicPr>
          <p:nvPr/>
        </p:nvPicPr>
        <p:blipFill rotWithShape="1">
          <a:blip r:embed="rId2" cstate="print">
            <a:extLst>
              <a:ext uri="{28A0092B-C50C-407E-A947-70E740481C1C}">
                <a14:useLocalDpi xmlns:a14="http://schemas.microsoft.com/office/drawing/2010/main" xmlns="" val="0"/>
              </a:ext>
            </a:extLst>
          </a:blip>
          <a:srcRect b="35775"/>
          <a:stretch/>
        </p:blipFill>
        <p:spPr>
          <a:xfrm>
            <a:off x="107504" y="2316262"/>
            <a:ext cx="9036496" cy="3272978"/>
          </a:xfrm>
          <a:prstGeom prst="rect">
            <a:avLst/>
          </a:prstGeom>
        </p:spPr>
      </p:pic>
      <p:cxnSp>
        <p:nvCxnSpPr>
          <p:cNvPr id="7" name="Connettore diritto 6"/>
          <p:cNvCxnSpPr/>
          <p:nvPr/>
        </p:nvCxnSpPr>
        <p:spPr>
          <a:xfrm>
            <a:off x="2699792" y="1124744"/>
            <a:ext cx="4608512" cy="0"/>
          </a:xfrm>
          <a:prstGeom prst="line">
            <a:avLst/>
          </a:prstGeom>
          <a:ln w="47625">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Freccia a destra 8"/>
          <p:cNvSpPr/>
          <p:nvPr/>
        </p:nvSpPr>
        <p:spPr>
          <a:xfrm>
            <a:off x="2267744" y="3651795"/>
            <a:ext cx="504056" cy="13724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destra 9"/>
          <p:cNvSpPr/>
          <p:nvPr/>
        </p:nvSpPr>
        <p:spPr>
          <a:xfrm>
            <a:off x="8388424" y="3645024"/>
            <a:ext cx="504056" cy="13724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p:cNvSpPr/>
          <p:nvPr/>
        </p:nvSpPr>
        <p:spPr>
          <a:xfrm>
            <a:off x="2123728" y="1268760"/>
            <a:ext cx="394395" cy="124321"/>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8388424" y="1056121"/>
            <a:ext cx="504056" cy="13724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Freccia a destra 18"/>
          <p:cNvSpPr/>
          <p:nvPr/>
        </p:nvSpPr>
        <p:spPr>
          <a:xfrm rot="19504374">
            <a:off x="3462530" y="3065944"/>
            <a:ext cx="455677" cy="10208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Freccia a destra 19"/>
          <p:cNvSpPr/>
          <p:nvPr/>
        </p:nvSpPr>
        <p:spPr>
          <a:xfrm rot="19504374">
            <a:off x="6000345" y="3125177"/>
            <a:ext cx="455677" cy="10208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Freccia a destra 20"/>
          <p:cNvSpPr/>
          <p:nvPr/>
        </p:nvSpPr>
        <p:spPr>
          <a:xfrm rot="3082699">
            <a:off x="3446132" y="3515815"/>
            <a:ext cx="455677" cy="10208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a destra 21"/>
          <p:cNvSpPr/>
          <p:nvPr/>
        </p:nvSpPr>
        <p:spPr>
          <a:xfrm rot="3082699">
            <a:off x="5966412" y="3587824"/>
            <a:ext cx="455677" cy="10208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Freccia a destra 22"/>
          <p:cNvSpPr/>
          <p:nvPr/>
        </p:nvSpPr>
        <p:spPr>
          <a:xfrm rot="19504374">
            <a:off x="4428723" y="4122366"/>
            <a:ext cx="455677" cy="145935"/>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Freccia a destra 23"/>
          <p:cNvSpPr/>
          <p:nvPr/>
        </p:nvSpPr>
        <p:spPr>
          <a:xfrm rot="19504374">
            <a:off x="5424282" y="4126316"/>
            <a:ext cx="455677" cy="10208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Freccia a destra 24"/>
          <p:cNvSpPr/>
          <p:nvPr/>
        </p:nvSpPr>
        <p:spPr>
          <a:xfrm rot="3082699">
            <a:off x="3518139" y="4523926"/>
            <a:ext cx="455677" cy="10208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Freccia a destra 25"/>
          <p:cNvSpPr/>
          <p:nvPr/>
        </p:nvSpPr>
        <p:spPr>
          <a:xfrm rot="3082699">
            <a:off x="6398460" y="4595935"/>
            <a:ext cx="455677" cy="10208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444775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1520" y="908720"/>
            <a:ext cx="8388424" cy="5368591"/>
          </a:xfrm>
          <a:prstGeom prst="rect">
            <a:avLst/>
          </a:prstGeom>
        </p:spPr>
      </p:pic>
      <p:sp>
        <p:nvSpPr>
          <p:cNvPr id="6" name="Titolo 1"/>
          <p:cNvSpPr>
            <a:spLocks noGrp="1"/>
          </p:cNvSpPr>
          <p:nvPr>
            <p:ph type="title"/>
          </p:nvPr>
        </p:nvSpPr>
        <p:spPr>
          <a:xfrm>
            <a:off x="343075" y="130622"/>
            <a:ext cx="3652861" cy="490066"/>
          </a:xfrm>
        </p:spPr>
        <p:txBody>
          <a:bodyPr>
            <a:normAutofit/>
          </a:bodyPr>
          <a:lstStyle/>
          <a:p>
            <a:pPr algn="l"/>
            <a:r>
              <a:rPr lang="it-IT" sz="2000" dirty="0"/>
              <a:t>EVAPO (EVAPOTRASPIRAZIONE)</a:t>
            </a:r>
          </a:p>
        </p:txBody>
      </p:sp>
      <p:sp>
        <p:nvSpPr>
          <p:cNvPr id="7" name="Freccia a sinistra 6"/>
          <p:cNvSpPr/>
          <p:nvPr/>
        </p:nvSpPr>
        <p:spPr>
          <a:xfrm>
            <a:off x="6768238" y="4293096"/>
            <a:ext cx="792088"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su 7"/>
          <p:cNvSpPr/>
          <p:nvPr/>
        </p:nvSpPr>
        <p:spPr>
          <a:xfrm rot="10800000">
            <a:off x="7452320" y="3068960"/>
            <a:ext cx="144016" cy="7200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sinistra 8"/>
          <p:cNvSpPr/>
          <p:nvPr/>
        </p:nvSpPr>
        <p:spPr>
          <a:xfrm>
            <a:off x="2210287" y="4293096"/>
            <a:ext cx="792088"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sinistra 9"/>
          <p:cNvSpPr/>
          <p:nvPr/>
        </p:nvSpPr>
        <p:spPr>
          <a:xfrm rot="5400000">
            <a:off x="1367644" y="3248980"/>
            <a:ext cx="792088"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2" name="Connettore 2 11"/>
          <p:cNvCxnSpPr/>
          <p:nvPr/>
        </p:nvCxnSpPr>
        <p:spPr>
          <a:xfrm flipH="1" flipV="1">
            <a:off x="3419872" y="4437112"/>
            <a:ext cx="28803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p:cNvCxnSpPr/>
          <p:nvPr/>
        </p:nvCxnSpPr>
        <p:spPr>
          <a:xfrm flipV="1">
            <a:off x="3995936" y="4437112"/>
            <a:ext cx="216024"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p:cNvCxnSpPr/>
          <p:nvPr/>
        </p:nvCxnSpPr>
        <p:spPr>
          <a:xfrm flipH="1" flipV="1">
            <a:off x="4810965" y="4413745"/>
            <a:ext cx="28803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p:cNvCxnSpPr/>
          <p:nvPr/>
        </p:nvCxnSpPr>
        <p:spPr>
          <a:xfrm flipV="1">
            <a:off x="5387029" y="4413745"/>
            <a:ext cx="216024"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Freccia a destra 16"/>
          <p:cNvSpPr/>
          <p:nvPr/>
        </p:nvSpPr>
        <p:spPr>
          <a:xfrm>
            <a:off x="251520" y="2348880"/>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Freccia a destra 17"/>
          <p:cNvSpPr/>
          <p:nvPr/>
        </p:nvSpPr>
        <p:spPr>
          <a:xfrm>
            <a:off x="227354" y="5013176"/>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Connettore 2 19"/>
          <p:cNvCxnSpPr/>
          <p:nvPr/>
        </p:nvCxnSpPr>
        <p:spPr>
          <a:xfrm flipV="1">
            <a:off x="3419872" y="1700808"/>
            <a:ext cx="288032" cy="288032"/>
          </a:xfrm>
          <a:prstGeom prst="straightConnector1">
            <a:avLst/>
          </a:prstGeom>
          <a:ln w="28575">
            <a:solidFill>
              <a:srgbClr val="FF0000"/>
            </a:solidFill>
            <a:tailEnd type="triangle"/>
          </a:ln>
        </p:spPr>
        <p:style>
          <a:lnRef idx="1">
            <a:schemeClr val="accent5"/>
          </a:lnRef>
          <a:fillRef idx="0">
            <a:schemeClr val="accent5"/>
          </a:fillRef>
          <a:effectRef idx="0">
            <a:schemeClr val="accent5"/>
          </a:effectRef>
          <a:fontRef idx="minor">
            <a:schemeClr val="tx1"/>
          </a:fontRef>
        </p:style>
      </p:cxnSp>
      <p:cxnSp>
        <p:nvCxnSpPr>
          <p:cNvPr id="21" name="Connettore 2 20"/>
          <p:cNvCxnSpPr/>
          <p:nvPr/>
        </p:nvCxnSpPr>
        <p:spPr>
          <a:xfrm flipV="1">
            <a:off x="5207009" y="1700808"/>
            <a:ext cx="288032" cy="288032"/>
          </a:xfrm>
          <a:prstGeom prst="straightConnector1">
            <a:avLst/>
          </a:prstGeom>
          <a:ln w="28575">
            <a:solidFill>
              <a:srgbClr val="FF0000"/>
            </a:solidFill>
            <a:tailEnd type="triangle"/>
          </a:ln>
        </p:spPr>
        <p:style>
          <a:lnRef idx="1">
            <a:schemeClr val="accent5"/>
          </a:lnRef>
          <a:fillRef idx="0">
            <a:schemeClr val="accent5"/>
          </a:fillRef>
          <a:effectRef idx="0">
            <a:schemeClr val="accent5"/>
          </a:effectRef>
          <a:fontRef idx="minor">
            <a:schemeClr val="tx1"/>
          </a:fontRef>
        </p:style>
      </p:cxnSp>
      <p:cxnSp>
        <p:nvCxnSpPr>
          <p:cNvPr id="22" name="Connettore 2 21"/>
          <p:cNvCxnSpPr/>
          <p:nvPr/>
        </p:nvCxnSpPr>
        <p:spPr>
          <a:xfrm flipV="1">
            <a:off x="3271949" y="2740929"/>
            <a:ext cx="288032" cy="288032"/>
          </a:xfrm>
          <a:prstGeom prst="straightConnector1">
            <a:avLst/>
          </a:prstGeom>
          <a:ln w="28575">
            <a:solidFill>
              <a:srgbClr val="FF0000"/>
            </a:solidFill>
            <a:tailEnd type="triangle"/>
          </a:ln>
        </p:spPr>
        <p:style>
          <a:lnRef idx="1">
            <a:schemeClr val="accent5"/>
          </a:lnRef>
          <a:fillRef idx="0">
            <a:schemeClr val="accent5"/>
          </a:fillRef>
          <a:effectRef idx="0">
            <a:schemeClr val="accent5"/>
          </a:effectRef>
          <a:fontRef idx="minor">
            <a:schemeClr val="tx1"/>
          </a:fontRef>
        </p:style>
      </p:cxnSp>
      <p:cxnSp>
        <p:nvCxnSpPr>
          <p:cNvPr id="23" name="Connettore 2 22"/>
          <p:cNvCxnSpPr/>
          <p:nvPr/>
        </p:nvCxnSpPr>
        <p:spPr>
          <a:xfrm flipV="1">
            <a:off x="5387029" y="2736116"/>
            <a:ext cx="288032" cy="288032"/>
          </a:xfrm>
          <a:prstGeom prst="straightConnector1">
            <a:avLst/>
          </a:prstGeom>
          <a:ln w="28575">
            <a:solidFill>
              <a:srgbClr val="FF0000"/>
            </a:solidFill>
            <a:tailEnd type="triangle"/>
          </a:ln>
        </p:spPr>
        <p:style>
          <a:lnRef idx="1">
            <a:schemeClr val="accent5"/>
          </a:lnRef>
          <a:fillRef idx="0">
            <a:schemeClr val="accent5"/>
          </a:fillRef>
          <a:effectRef idx="0">
            <a:schemeClr val="accent5"/>
          </a:effectRef>
          <a:fontRef idx="minor">
            <a:schemeClr val="tx1"/>
          </a:fontRef>
        </p:style>
      </p:cxnSp>
      <p:cxnSp>
        <p:nvCxnSpPr>
          <p:cNvPr id="26" name="Connettore 2 25"/>
          <p:cNvCxnSpPr/>
          <p:nvPr/>
        </p:nvCxnSpPr>
        <p:spPr>
          <a:xfrm>
            <a:off x="3271949" y="3212976"/>
            <a:ext cx="288032" cy="21602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a:off x="5377217" y="3162575"/>
            <a:ext cx="288032" cy="21602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ttore 2 27"/>
          <p:cNvCxnSpPr/>
          <p:nvPr/>
        </p:nvCxnSpPr>
        <p:spPr>
          <a:xfrm>
            <a:off x="5207009" y="2132856"/>
            <a:ext cx="288032" cy="21602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ttore 2 28"/>
          <p:cNvCxnSpPr/>
          <p:nvPr/>
        </p:nvCxnSpPr>
        <p:spPr>
          <a:xfrm>
            <a:off x="3415965" y="2132856"/>
            <a:ext cx="288032" cy="21602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475736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9552" y="188640"/>
            <a:ext cx="7704856" cy="2760618"/>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2826" y="3212976"/>
            <a:ext cx="7141041" cy="2880320"/>
          </a:xfrm>
          <a:prstGeom prst="rect">
            <a:avLst/>
          </a:prstGeom>
        </p:spPr>
      </p:pic>
    </p:spTree>
    <p:extLst>
      <p:ext uri="{BB962C8B-B14F-4D97-AF65-F5344CB8AC3E}">
        <p14:creationId xmlns:p14="http://schemas.microsoft.com/office/powerpoint/2010/main" xmlns="" val="27578149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512912" y="142718"/>
            <a:ext cx="3652861" cy="490066"/>
          </a:xfrm>
        </p:spPr>
        <p:txBody>
          <a:bodyPr>
            <a:normAutofit fontScale="90000"/>
          </a:bodyPr>
          <a:lstStyle/>
          <a:p>
            <a:pPr algn="l"/>
            <a:r>
              <a:rPr lang="it-IT" sz="2000" dirty="0"/>
              <a:t>ESSENZE ARBORE PER FITO E EVAPO</a:t>
            </a:r>
          </a:p>
        </p:txBody>
      </p:sp>
      <p:pic>
        <p:nvPicPr>
          <p:cNvPr id="5" name="Immagin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9512" y="908720"/>
            <a:ext cx="2208246" cy="1740288"/>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512" y="2924944"/>
            <a:ext cx="2208246" cy="1656184"/>
          </a:xfrm>
          <a:prstGeom prst="rect">
            <a:avLst/>
          </a:prstGeom>
        </p:spPr>
      </p:pic>
      <p:pic>
        <p:nvPicPr>
          <p:cNvPr id="7" name="Immagin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7504" y="4857064"/>
            <a:ext cx="2447788" cy="1591062"/>
          </a:xfrm>
          <a:prstGeom prst="rect">
            <a:avLst/>
          </a:prstGeom>
        </p:spPr>
      </p:pic>
      <p:pic>
        <p:nvPicPr>
          <p:cNvPr id="8" name="Immagin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143147" y="805709"/>
            <a:ext cx="1798340" cy="1843299"/>
          </a:xfrm>
          <a:prstGeom prst="rect">
            <a:avLst/>
          </a:prstGeom>
        </p:spPr>
      </p:pic>
      <p:pic>
        <p:nvPicPr>
          <p:cNvPr id="9" name="Immagine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03288" y="2963177"/>
            <a:ext cx="2157265" cy="1617949"/>
          </a:xfrm>
          <a:prstGeom prst="rect">
            <a:avLst/>
          </a:prstGeom>
        </p:spPr>
      </p:pic>
      <p:pic>
        <p:nvPicPr>
          <p:cNvPr id="10" name="Immagin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845605" y="4796632"/>
            <a:ext cx="2095882" cy="1815034"/>
          </a:xfrm>
          <a:prstGeom prst="rect">
            <a:avLst/>
          </a:prstGeom>
        </p:spPr>
      </p:pic>
      <p:sp>
        <p:nvSpPr>
          <p:cNvPr id="11" name="Titolo 1"/>
          <p:cNvSpPr txBox="1">
            <a:spLocks/>
          </p:cNvSpPr>
          <p:nvPr/>
        </p:nvSpPr>
        <p:spPr>
          <a:xfrm>
            <a:off x="2404269" y="1373787"/>
            <a:ext cx="1879700" cy="72645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000" dirty="0"/>
              <a:t>IRIS </a:t>
            </a:r>
          </a:p>
          <a:p>
            <a:pPr algn="l"/>
            <a:r>
              <a:rPr lang="it-IT" sz="2000" dirty="0"/>
              <a:t>PSEUDACORUS</a:t>
            </a:r>
          </a:p>
        </p:txBody>
      </p:sp>
      <p:sp>
        <p:nvSpPr>
          <p:cNvPr id="12" name="Titolo 1"/>
          <p:cNvSpPr txBox="1">
            <a:spLocks/>
          </p:cNvSpPr>
          <p:nvPr/>
        </p:nvSpPr>
        <p:spPr>
          <a:xfrm>
            <a:off x="2404269" y="3408925"/>
            <a:ext cx="799580" cy="72645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000" dirty="0"/>
              <a:t>FELCI</a:t>
            </a:r>
          </a:p>
        </p:txBody>
      </p:sp>
      <p:sp>
        <p:nvSpPr>
          <p:cNvPr id="13" name="Titolo 1"/>
          <p:cNvSpPr txBox="1">
            <a:spLocks/>
          </p:cNvSpPr>
          <p:nvPr/>
        </p:nvSpPr>
        <p:spPr>
          <a:xfrm>
            <a:off x="2577780" y="5229200"/>
            <a:ext cx="1001674" cy="726451"/>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000" dirty="0"/>
              <a:t>NEPETA MUSSINI</a:t>
            </a:r>
          </a:p>
        </p:txBody>
      </p:sp>
      <p:sp>
        <p:nvSpPr>
          <p:cNvPr id="14" name="Titolo 1"/>
          <p:cNvSpPr txBox="1">
            <a:spLocks/>
          </p:cNvSpPr>
          <p:nvPr/>
        </p:nvSpPr>
        <p:spPr>
          <a:xfrm>
            <a:off x="5796136" y="3423893"/>
            <a:ext cx="1030240" cy="72645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000" dirty="0"/>
              <a:t>ASTILBE</a:t>
            </a:r>
          </a:p>
        </p:txBody>
      </p:sp>
      <p:sp>
        <p:nvSpPr>
          <p:cNvPr id="15" name="Titolo 1"/>
          <p:cNvSpPr txBox="1">
            <a:spLocks/>
          </p:cNvSpPr>
          <p:nvPr/>
        </p:nvSpPr>
        <p:spPr>
          <a:xfrm>
            <a:off x="5580112" y="5340923"/>
            <a:ext cx="1174256" cy="72645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000" dirty="0"/>
              <a:t>BAMBU’</a:t>
            </a:r>
          </a:p>
        </p:txBody>
      </p:sp>
      <p:sp>
        <p:nvSpPr>
          <p:cNvPr id="16" name="Titolo 1"/>
          <p:cNvSpPr txBox="1">
            <a:spLocks/>
          </p:cNvSpPr>
          <p:nvPr/>
        </p:nvSpPr>
        <p:spPr>
          <a:xfrm>
            <a:off x="5220072" y="1278211"/>
            <a:ext cx="1923075" cy="72645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2000" dirty="0"/>
              <a:t>LAUROCERASUS</a:t>
            </a:r>
          </a:p>
        </p:txBody>
      </p:sp>
    </p:spTree>
    <p:extLst>
      <p:ext uri="{BB962C8B-B14F-4D97-AF65-F5344CB8AC3E}">
        <p14:creationId xmlns:p14="http://schemas.microsoft.com/office/powerpoint/2010/main" xmlns="" val="19083736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62114" y="894592"/>
            <a:ext cx="7586350" cy="5963407"/>
          </a:xfrm>
          <a:prstGeom prst="rect">
            <a:avLst/>
          </a:prstGeom>
        </p:spPr>
      </p:pic>
      <p:sp>
        <p:nvSpPr>
          <p:cNvPr id="5" name="CasellaDiTesto 4"/>
          <p:cNvSpPr txBox="1"/>
          <p:nvPr/>
        </p:nvSpPr>
        <p:spPr>
          <a:xfrm>
            <a:off x="2771800" y="260648"/>
            <a:ext cx="4122154" cy="369332"/>
          </a:xfrm>
          <a:prstGeom prst="rect">
            <a:avLst/>
          </a:prstGeom>
          <a:solidFill>
            <a:schemeClr val="accent1">
              <a:lumMod val="60000"/>
              <a:lumOff val="40000"/>
            </a:schemeClr>
          </a:solidFill>
        </p:spPr>
        <p:txBody>
          <a:bodyPr wrap="none" rtlCol="0">
            <a:spAutoFit/>
          </a:bodyPr>
          <a:lstStyle/>
          <a:p>
            <a:r>
              <a:rPr lang="it-IT" dirty="0"/>
              <a:t>SCARICO IN ACQUE SUPRFICIALI TOSCANA</a:t>
            </a:r>
          </a:p>
        </p:txBody>
      </p:sp>
      <p:sp>
        <p:nvSpPr>
          <p:cNvPr id="6" name="Freccia a destra 5"/>
          <p:cNvSpPr/>
          <p:nvPr/>
        </p:nvSpPr>
        <p:spPr>
          <a:xfrm>
            <a:off x="323528" y="2180570"/>
            <a:ext cx="838586" cy="216024"/>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
        <p:nvSpPr>
          <p:cNvPr id="7" name="Freccia a destra 6"/>
          <p:cNvSpPr/>
          <p:nvPr/>
        </p:nvSpPr>
        <p:spPr>
          <a:xfrm>
            <a:off x="293017" y="2420888"/>
            <a:ext cx="838586" cy="216024"/>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
        <p:nvSpPr>
          <p:cNvPr id="8" name="Freccia a destra 7"/>
          <p:cNvSpPr/>
          <p:nvPr/>
        </p:nvSpPr>
        <p:spPr>
          <a:xfrm>
            <a:off x="270714" y="2661206"/>
            <a:ext cx="838586" cy="216024"/>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
        <p:nvSpPr>
          <p:cNvPr id="9" name="Freccia a destra 8"/>
          <p:cNvSpPr/>
          <p:nvPr/>
        </p:nvSpPr>
        <p:spPr>
          <a:xfrm>
            <a:off x="270714" y="4653136"/>
            <a:ext cx="838586" cy="216024"/>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
        <p:nvSpPr>
          <p:cNvPr id="10" name="Freccia a destra 9"/>
          <p:cNvSpPr/>
          <p:nvPr/>
        </p:nvSpPr>
        <p:spPr>
          <a:xfrm>
            <a:off x="281334" y="5085184"/>
            <a:ext cx="838586" cy="216024"/>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
        <p:nvSpPr>
          <p:cNvPr id="11" name="Freccia a destra 10"/>
          <p:cNvSpPr/>
          <p:nvPr/>
        </p:nvSpPr>
        <p:spPr>
          <a:xfrm>
            <a:off x="281334" y="5409220"/>
            <a:ext cx="838586" cy="216024"/>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28284915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47664" y="1124744"/>
            <a:ext cx="7448910" cy="5112568"/>
          </a:xfrm>
          <a:prstGeom prst="rect">
            <a:avLst/>
          </a:prstGeom>
        </p:spPr>
      </p:pic>
      <p:sp>
        <p:nvSpPr>
          <p:cNvPr id="5" name="CasellaDiTesto 4"/>
          <p:cNvSpPr txBox="1"/>
          <p:nvPr/>
        </p:nvSpPr>
        <p:spPr>
          <a:xfrm>
            <a:off x="2771800" y="260648"/>
            <a:ext cx="4756495" cy="369332"/>
          </a:xfrm>
          <a:prstGeom prst="rect">
            <a:avLst/>
          </a:prstGeom>
          <a:solidFill>
            <a:schemeClr val="accent1">
              <a:lumMod val="60000"/>
              <a:lumOff val="40000"/>
            </a:schemeClr>
          </a:solidFill>
        </p:spPr>
        <p:txBody>
          <a:bodyPr wrap="none" rtlCol="0">
            <a:spAutoFit/>
          </a:bodyPr>
          <a:lstStyle/>
          <a:p>
            <a:r>
              <a:rPr lang="it-IT" dirty="0"/>
              <a:t>SCARICO IN ACQUE MARINO COSTIERE TOSCANA</a:t>
            </a:r>
          </a:p>
        </p:txBody>
      </p:sp>
      <p:sp>
        <p:nvSpPr>
          <p:cNvPr id="6" name="Freccia a destra 5"/>
          <p:cNvSpPr/>
          <p:nvPr/>
        </p:nvSpPr>
        <p:spPr>
          <a:xfrm>
            <a:off x="611560" y="3320988"/>
            <a:ext cx="86409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p:cNvSpPr/>
          <p:nvPr/>
        </p:nvSpPr>
        <p:spPr>
          <a:xfrm>
            <a:off x="611560" y="2780928"/>
            <a:ext cx="86409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647564" y="3753036"/>
            <a:ext cx="86409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p:cNvSpPr/>
          <p:nvPr/>
        </p:nvSpPr>
        <p:spPr>
          <a:xfrm>
            <a:off x="644941" y="4149080"/>
            <a:ext cx="86409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42592343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lstStyle/>
          <a:p>
            <a:r>
              <a:rPr lang="it-IT" dirty="0"/>
              <a:t>Riuso delle acque</a:t>
            </a:r>
            <a:endParaRPr lang="en-GB" dirty="0"/>
          </a:p>
        </p:txBody>
      </p:sp>
      <p:sp>
        <p:nvSpPr>
          <p:cNvPr id="3" name="Segnaposto contenuto 2"/>
          <p:cNvSpPr>
            <a:spLocks noGrp="1"/>
          </p:cNvSpPr>
          <p:nvPr>
            <p:ph idx="1"/>
          </p:nvPr>
        </p:nvSpPr>
        <p:spPr>
          <a:xfrm>
            <a:off x="539552" y="3212976"/>
            <a:ext cx="8229600" cy="1540768"/>
          </a:xfrm>
        </p:spPr>
        <p:txBody>
          <a:bodyPr>
            <a:noAutofit/>
          </a:bodyPr>
          <a:lstStyle/>
          <a:p>
            <a:pPr>
              <a:buNone/>
            </a:pPr>
            <a:r>
              <a:rPr lang="it-IT" sz="2800" dirty="0"/>
              <a:t>Trattamenti spinti: </a:t>
            </a:r>
          </a:p>
          <a:p>
            <a:pPr>
              <a:buNone/>
            </a:pPr>
            <a:r>
              <a:rPr lang="it-IT" sz="2800" dirty="0" err="1"/>
              <a:t>Fpai</a:t>
            </a:r>
            <a:r>
              <a:rPr lang="it-IT" sz="2800" dirty="0"/>
              <a:t> </a:t>
            </a:r>
            <a:r>
              <a:rPr lang="it-IT" sz="2800" dirty="0" err="1"/>
              <a:t>superior</a:t>
            </a:r>
            <a:r>
              <a:rPr lang="it-IT" sz="2800" dirty="0"/>
              <a:t>  (+ </a:t>
            </a:r>
            <a:r>
              <a:rPr lang="it-IT" sz="2800" dirty="0" err="1"/>
              <a:t>fitodepurazione</a:t>
            </a:r>
            <a:r>
              <a:rPr lang="it-IT" sz="2800" dirty="0"/>
              <a:t>)</a:t>
            </a:r>
          </a:p>
          <a:p>
            <a:pPr>
              <a:buNone/>
            </a:pPr>
            <a:r>
              <a:rPr lang="it-IT" sz="2800" dirty="0" err="1"/>
              <a:t>Mbr</a:t>
            </a:r>
            <a:endParaRPr lang="en-GB" sz="2800" dirty="0"/>
          </a:p>
        </p:txBody>
      </p:sp>
      <p:sp>
        <p:nvSpPr>
          <p:cNvPr id="4" name="Segnaposto contenuto 2"/>
          <p:cNvSpPr txBox="1">
            <a:spLocks/>
          </p:cNvSpPr>
          <p:nvPr/>
        </p:nvSpPr>
        <p:spPr>
          <a:xfrm>
            <a:off x="467544" y="1268760"/>
            <a:ext cx="8229600" cy="1540768"/>
          </a:xfrm>
          <a:prstGeom prst="rect">
            <a:avLst/>
          </a:prstGeom>
        </p:spPr>
        <p:txBody>
          <a:bodyPr vert="horz" lIns="91440" tIns="45720" rIns="91440" bIns="45720" rtlCol="0">
            <a:normAutofit fontScale="5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it-IT" sz="3200" dirty="0"/>
              <a:t>Parchi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Campi da golf</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it-IT" sz="3200" dirty="0"/>
              <a:t>Giardini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Campi sportivi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it-IT" sz="3200" dirty="0"/>
              <a:t>Aree spartitraffico</a:t>
            </a: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egnaposto contenuto 2"/>
          <p:cNvSpPr txBox="1">
            <a:spLocks/>
          </p:cNvSpPr>
          <p:nvPr/>
        </p:nvSpPr>
        <p:spPr>
          <a:xfrm>
            <a:off x="539552" y="2780928"/>
            <a:ext cx="5832648" cy="360040"/>
          </a:xfrm>
          <a:prstGeom prst="rect">
            <a:avLst/>
          </a:prstGeom>
        </p:spPr>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Acque</a:t>
            </a:r>
            <a:r>
              <a:rPr kumimoji="0" lang="it-IT" sz="3200" b="0" i="0" u="none" strike="noStrike" kern="1200" cap="none" spc="0" normalizeH="0" noProof="0" dirty="0">
                <a:ln>
                  <a:noFill/>
                </a:ln>
                <a:solidFill>
                  <a:schemeClr val="tx1"/>
                </a:solidFill>
                <a:effectLst/>
                <a:uLnTx/>
                <a:uFillTx/>
                <a:latin typeface="+mn-lt"/>
                <a:ea typeface="+mn-ea"/>
                <a:cs typeface="+mn-cs"/>
              </a:rPr>
              <a:t> irrigue ricche di azoto e fosforo (</a:t>
            </a:r>
            <a:r>
              <a:rPr kumimoji="0" lang="it-IT" sz="3200" b="0" i="0" u="none" strike="noStrike" kern="1200" cap="none" spc="0" normalizeH="0" noProof="0" dirty="0" err="1">
                <a:ln>
                  <a:noFill/>
                </a:ln>
                <a:solidFill>
                  <a:schemeClr val="tx1"/>
                </a:solidFill>
                <a:effectLst/>
                <a:uLnTx/>
                <a:uFillTx/>
                <a:latin typeface="+mn-lt"/>
                <a:ea typeface="+mn-ea"/>
                <a:cs typeface="+mn-cs"/>
              </a:rPr>
              <a:t>fertirrigazione</a:t>
            </a:r>
            <a:r>
              <a:rPr kumimoji="0" lang="it-IT" sz="3200" b="0" i="0" u="none" strike="noStrike" kern="1200" cap="none" spc="0" normalizeH="0" noProof="0" dirty="0">
                <a:ln>
                  <a:noFill/>
                </a:ln>
                <a:solidFill>
                  <a:schemeClr val="tx1"/>
                </a:solidFill>
                <a:effectLst/>
                <a:uLnTx/>
                <a:uFillTx/>
                <a:latin typeface="+mn-lt"/>
                <a:ea typeface="+mn-ea"/>
                <a:cs typeface="+mn-cs"/>
              </a:rPr>
              <a:t>)</a:t>
            </a: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egnaposto contenuto 2"/>
          <p:cNvSpPr txBox="1">
            <a:spLocks/>
          </p:cNvSpPr>
          <p:nvPr/>
        </p:nvSpPr>
        <p:spPr>
          <a:xfrm>
            <a:off x="539552" y="4797152"/>
            <a:ext cx="8229600" cy="154076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000" b="0" i="0" u="none" strike="noStrike" kern="1200" cap="none" spc="0" normalizeH="0" baseline="0" noProof="0" dirty="0">
                <a:ln>
                  <a:noFill/>
                </a:ln>
                <a:solidFill>
                  <a:schemeClr val="tx1"/>
                </a:solidFill>
                <a:effectLst/>
                <a:uLnTx/>
                <a:uFillTx/>
                <a:latin typeface="+mn-lt"/>
                <a:ea typeface="+mn-ea"/>
                <a:cs typeface="+mn-cs"/>
              </a:rPr>
              <a:t>Irrigazione per aspersione (</a:t>
            </a:r>
            <a:r>
              <a:rPr kumimoji="0" lang="it-IT" sz="2000" b="0" i="0" u="none" strike="noStrike" kern="1200" cap="none" spc="0" normalizeH="0" baseline="0" noProof="0" dirty="0" err="1">
                <a:ln>
                  <a:noFill/>
                </a:ln>
                <a:solidFill>
                  <a:schemeClr val="tx1"/>
                </a:solidFill>
                <a:effectLst/>
                <a:uLnTx/>
                <a:uFillTx/>
                <a:latin typeface="+mn-lt"/>
                <a:ea typeface="+mn-ea"/>
                <a:cs typeface="+mn-cs"/>
              </a:rPr>
              <a:t>areosols</a:t>
            </a:r>
            <a:r>
              <a:rPr kumimoji="0" lang="it-IT" sz="2000" b="0" i="0" u="none" strike="noStrike" kern="1200" cap="none" spc="0" normalizeH="0" baseline="0" noProof="0" dirty="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2000" dirty="0"/>
              <a:t>Irrigazione a goccia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000" b="0" i="0" u="none" strike="noStrike" kern="1200" cap="none" spc="0" normalizeH="0" baseline="0" noProof="0" dirty="0">
                <a:ln>
                  <a:noFill/>
                </a:ln>
                <a:solidFill>
                  <a:schemeClr val="tx1"/>
                </a:solidFill>
                <a:effectLst/>
                <a:uLnTx/>
                <a:uFillTx/>
                <a:latin typeface="+mn-lt"/>
                <a:ea typeface="+mn-ea"/>
                <a:cs typeface="+mn-cs"/>
              </a:rPr>
              <a:t>Subirrigazione (riduzione </a:t>
            </a:r>
            <a:r>
              <a:rPr kumimoji="0" lang="it-IT" sz="2000" b="0" i="0" u="none" strike="noStrike" kern="1200" cap="none" spc="0" normalizeH="0" baseline="0" noProof="0" dirty="0" err="1">
                <a:ln>
                  <a:noFill/>
                </a:ln>
                <a:solidFill>
                  <a:schemeClr val="tx1"/>
                </a:solidFill>
                <a:effectLst/>
                <a:uLnTx/>
                <a:uFillTx/>
                <a:latin typeface="+mn-lt"/>
                <a:ea typeface="+mn-ea"/>
                <a:cs typeface="+mn-cs"/>
              </a:rPr>
              <a:t>areosols-</a:t>
            </a:r>
            <a:r>
              <a:rPr kumimoji="0" lang="it-IT" sz="2000" b="0" i="0" u="none" strike="noStrike" kern="1200" cap="none" spc="0" normalizeH="0" baseline="0" noProof="0" dirty="0">
                <a:ln>
                  <a:noFill/>
                </a:ln>
                <a:solidFill>
                  <a:schemeClr val="tx1"/>
                </a:solidFill>
                <a:effectLst/>
                <a:uLnTx/>
                <a:uFillTx/>
                <a:latin typeface="+mn-lt"/>
                <a:ea typeface="+mn-ea"/>
                <a:cs typeface="+mn-cs"/>
              </a:rPr>
              <a:t> possibilità di usufruire del parco ecc</a:t>
            </a:r>
            <a:r>
              <a:rPr kumimoji="0" lang="it-IT" sz="2800" b="0" i="0" u="none" strike="noStrike" kern="1200" cap="none" spc="0" normalizeH="0" baseline="0" noProof="0" dirty="0">
                <a:ln>
                  <a:noFill/>
                </a:ln>
                <a:solidFill>
                  <a:schemeClr val="tx1"/>
                </a:solidFill>
                <a:effectLst/>
                <a:uLnTx/>
                <a:uFillTx/>
                <a:latin typeface="+mn-lt"/>
                <a:ea typeface="+mn-ea"/>
                <a:cs typeface="+mn-cs"/>
              </a:rPr>
              <a:t>.</a:t>
            </a:r>
            <a:endParaRPr kumimoji="0" lang="en-GB"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457200" y="116632"/>
            <a:ext cx="8229600" cy="56207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200" b="0" i="0" u="none" strike="noStrike" kern="1200" cap="none" spc="0" normalizeH="0" baseline="0" noProof="0" dirty="0">
                <a:ln>
                  <a:noFill/>
                </a:ln>
                <a:solidFill>
                  <a:schemeClr val="tx1"/>
                </a:solidFill>
                <a:effectLst/>
                <a:uLnTx/>
                <a:uFillTx/>
                <a:latin typeface="+mj-lt"/>
                <a:ea typeface="+mj-ea"/>
                <a:cs typeface="+mj-cs"/>
              </a:rPr>
              <a:t>TRATTAMENTI</a:t>
            </a:r>
            <a:r>
              <a:rPr kumimoji="0" lang="it-IT" sz="3200" b="0" i="0" u="none" strike="noStrike" kern="1200" cap="none" spc="0" normalizeH="0" noProof="0" dirty="0">
                <a:ln>
                  <a:noFill/>
                </a:ln>
                <a:solidFill>
                  <a:schemeClr val="tx1"/>
                </a:solidFill>
                <a:effectLst/>
                <a:uLnTx/>
                <a:uFillTx/>
                <a:latin typeface="+mj-lt"/>
                <a:ea typeface="+mj-ea"/>
                <a:cs typeface="+mj-cs"/>
              </a:rPr>
              <a:t> ACQUE METEORICHE</a:t>
            </a:r>
            <a:endParaRPr kumimoji="0" lang="it-IT"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CasellaDiTesto 5"/>
          <p:cNvSpPr txBox="1"/>
          <p:nvPr/>
        </p:nvSpPr>
        <p:spPr>
          <a:xfrm>
            <a:off x="107504" y="987391"/>
            <a:ext cx="9036496" cy="830997"/>
          </a:xfrm>
          <a:prstGeom prst="rect">
            <a:avLst/>
          </a:prstGeom>
          <a:noFill/>
        </p:spPr>
        <p:txBody>
          <a:bodyPr wrap="square" rtlCol="0">
            <a:spAutoFit/>
          </a:bodyPr>
          <a:lstStyle/>
          <a:p>
            <a:r>
              <a:rPr lang="it-IT" sz="1600" b="1" dirty="0"/>
              <a:t>DISSABBIATORE/DEFANGATORE;</a:t>
            </a:r>
          </a:p>
          <a:p>
            <a:r>
              <a:rPr lang="it-IT" sz="1600" b="1" dirty="0"/>
              <a:t>OIL; (PUBBLICA FOGNATURA)</a:t>
            </a:r>
          </a:p>
          <a:p>
            <a:r>
              <a:rPr lang="it-IT" sz="1600" b="1" dirty="0"/>
              <a:t>OIL C; (TAB. 3)</a:t>
            </a:r>
          </a:p>
        </p:txBody>
      </p:sp>
      <p:sp>
        <p:nvSpPr>
          <p:cNvPr id="7" name="CasellaDiTesto 6"/>
          <p:cNvSpPr txBox="1"/>
          <p:nvPr/>
        </p:nvSpPr>
        <p:spPr>
          <a:xfrm>
            <a:off x="107504" y="4005064"/>
            <a:ext cx="9036496" cy="861774"/>
          </a:xfrm>
          <a:prstGeom prst="rect">
            <a:avLst/>
          </a:prstGeom>
          <a:noFill/>
        </p:spPr>
        <p:txBody>
          <a:bodyPr wrap="square" rtlCol="0">
            <a:spAutoFit/>
          </a:bodyPr>
          <a:lstStyle/>
          <a:p>
            <a:pPr algn="ctr"/>
            <a:r>
              <a:rPr lang="it-IT" b="1" dirty="0"/>
              <a:t>TRATTAMENTO CON ACCUMULO:</a:t>
            </a:r>
          </a:p>
          <a:p>
            <a:r>
              <a:rPr lang="it-IT" sz="1600" b="1" dirty="0"/>
              <a:t>EPRAIN ACC; (PUBBLICA FOGNATURA)</a:t>
            </a:r>
          </a:p>
          <a:p>
            <a:r>
              <a:rPr lang="it-IT" sz="1600" b="1" dirty="0"/>
              <a:t>EPRAIN ACC FC; (TAB. 3)</a:t>
            </a:r>
          </a:p>
        </p:txBody>
      </p:sp>
      <p:sp>
        <p:nvSpPr>
          <p:cNvPr id="9" name="CasellaDiTesto 8"/>
          <p:cNvSpPr txBox="1"/>
          <p:nvPr/>
        </p:nvSpPr>
        <p:spPr>
          <a:xfrm>
            <a:off x="107504" y="2154287"/>
            <a:ext cx="9036496" cy="861774"/>
          </a:xfrm>
          <a:prstGeom prst="rect">
            <a:avLst/>
          </a:prstGeom>
          <a:noFill/>
        </p:spPr>
        <p:txBody>
          <a:bodyPr wrap="square" rtlCol="0">
            <a:spAutoFit/>
          </a:bodyPr>
          <a:lstStyle/>
          <a:p>
            <a:pPr algn="ctr"/>
            <a:r>
              <a:rPr lang="it-IT" b="1" dirty="0"/>
              <a:t>TRATTAMENTO IN CONTINUO:</a:t>
            </a:r>
          </a:p>
          <a:p>
            <a:r>
              <a:rPr lang="it-IT" sz="1600" b="1" dirty="0"/>
              <a:t>EPRAIN C; (PUBBLICA FOGNATURA)</a:t>
            </a:r>
          </a:p>
          <a:p>
            <a:r>
              <a:rPr lang="it-IT" sz="1600" b="1" dirty="0"/>
              <a:t>EPRAIN C FC; (TAB. 3)</a:t>
            </a:r>
          </a:p>
        </p:txBody>
      </p:sp>
    </p:spTree>
    <p:extLst>
      <p:ext uri="{BB962C8B-B14F-4D97-AF65-F5344CB8AC3E}">
        <p14:creationId xmlns:p14="http://schemas.microsoft.com/office/powerpoint/2010/main" xmlns="" val="11862368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188640"/>
            <a:ext cx="8229600" cy="346050"/>
          </a:xfrm>
        </p:spPr>
        <p:txBody>
          <a:bodyPr>
            <a:normAutofit fontScale="90000"/>
          </a:bodyPr>
          <a:lstStyle/>
          <a:p>
            <a:r>
              <a:rPr lang="it-IT" sz="2800" dirty="0"/>
              <a:t>NORMATIVA</a:t>
            </a:r>
          </a:p>
        </p:txBody>
      </p:sp>
      <p:sp>
        <p:nvSpPr>
          <p:cNvPr id="5" name="Segnaposto contenuto 2"/>
          <p:cNvSpPr txBox="1">
            <a:spLocks/>
          </p:cNvSpPr>
          <p:nvPr/>
        </p:nvSpPr>
        <p:spPr bwMode="auto">
          <a:xfrm>
            <a:off x="251520" y="764704"/>
            <a:ext cx="8424936" cy="4896544"/>
          </a:xfrm>
          <a:prstGeom prst="rect">
            <a:avLst/>
          </a:prstGeom>
          <a:noFill/>
          <a:ln w="9525">
            <a:noFill/>
            <a:miter lim="800000"/>
            <a:headEnd/>
            <a:tailEnd/>
          </a:ln>
          <a:effectLst/>
        </p:spPr>
        <p:txBody>
          <a:bodyPr/>
          <a:lstStyle/>
          <a:p>
            <a:pPr marL="342900" indent="-342900" algn="ctr">
              <a:spcBef>
                <a:spcPct val="20000"/>
              </a:spcBef>
              <a:defRPr/>
            </a:pPr>
            <a:r>
              <a:rPr lang="it-IT" b="1" u="sng" kern="0" dirty="0">
                <a:latin typeface="+mn-lt"/>
              </a:rPr>
              <a:t>A</a:t>
            </a:r>
            <a:r>
              <a:rPr lang="it-IT" b="1" u="sng" kern="0" dirty="0" err="1">
                <a:latin typeface="+mn-lt"/>
              </a:rPr>
              <a:t>cque</a:t>
            </a:r>
            <a:r>
              <a:rPr lang="it-IT" b="1" u="sng" kern="0" dirty="0">
                <a:latin typeface="+mn-lt"/>
              </a:rPr>
              <a:t> meteoriche di dilavamento</a:t>
            </a:r>
          </a:p>
          <a:p>
            <a:pPr algn="ctr">
              <a:defRPr/>
            </a:pPr>
            <a:r>
              <a:rPr lang="it-IT" kern="0" dirty="0">
                <a:latin typeface="+mn-lt"/>
              </a:rPr>
              <a:t>D.L.vo 152/2006 ART. 113</a:t>
            </a:r>
            <a:r>
              <a:rPr lang="it-IT" sz="1200" dirty="0"/>
              <a:t> </a:t>
            </a:r>
            <a:br>
              <a:rPr lang="it-IT" sz="1200" dirty="0"/>
            </a:br>
            <a:r>
              <a:rPr lang="it-IT" sz="1200" dirty="0"/>
              <a:t>(acque meteoriche di dilavamento e acque di prima pioggia)</a:t>
            </a:r>
          </a:p>
          <a:p>
            <a:pPr algn="just">
              <a:defRPr/>
            </a:pPr>
            <a:r>
              <a:rPr lang="it-IT" sz="1200" dirty="0"/>
              <a:t>1. Ai fini della prevenzione di rischi idraulici ed ambientali, </a:t>
            </a:r>
            <a:r>
              <a:rPr lang="it-IT" sz="1200" b="1" dirty="0"/>
              <a:t>le regioni</a:t>
            </a:r>
            <a:r>
              <a:rPr lang="it-IT" sz="1200" dirty="0"/>
              <a:t>, previo parere del Ministero dell'ambiente e della tutela del territorio, </a:t>
            </a:r>
            <a:r>
              <a:rPr lang="it-IT" sz="1200" b="1" dirty="0"/>
              <a:t>disciplinano e attuano:</a:t>
            </a:r>
          </a:p>
          <a:p>
            <a:pPr algn="just">
              <a:defRPr/>
            </a:pPr>
            <a:r>
              <a:rPr lang="it-IT" sz="1200" dirty="0"/>
              <a:t>a) </a:t>
            </a:r>
            <a:r>
              <a:rPr lang="it-IT" sz="1200" b="1" dirty="0"/>
              <a:t>le forme di controllo degli scarichi</a:t>
            </a:r>
            <a:r>
              <a:rPr lang="it-IT" sz="1200" dirty="0"/>
              <a:t> di acque meteoriche di dilavamento provenienti da reti fognarie separate;</a:t>
            </a:r>
          </a:p>
          <a:p>
            <a:pPr algn="just">
              <a:defRPr/>
            </a:pPr>
            <a:r>
              <a:rPr lang="it-IT" sz="1200" dirty="0"/>
              <a:t>b) </a:t>
            </a:r>
            <a:r>
              <a:rPr lang="it-IT" sz="1200" b="1" dirty="0"/>
              <a:t>i casi in cui può essere richiesto che le immissioni delle acque meteoriche di dilavamento</a:t>
            </a:r>
            <a:r>
              <a:rPr lang="it-IT" sz="1200" dirty="0"/>
              <a:t>, effettuate tramite altre condotte separate, </a:t>
            </a:r>
            <a:r>
              <a:rPr lang="it-IT" sz="1200" b="1" dirty="0"/>
              <a:t>siano sottoposte a particolari prescrizioni</a:t>
            </a:r>
            <a:r>
              <a:rPr lang="it-IT" sz="1200" dirty="0"/>
              <a:t>, ivi compresa l'eventuale autorizzazione.</a:t>
            </a:r>
          </a:p>
          <a:p>
            <a:pPr algn="just">
              <a:defRPr/>
            </a:pPr>
            <a:r>
              <a:rPr lang="it-IT" sz="1200" dirty="0"/>
              <a:t>2. Le acque meteoriche non disciplinate ai sensi del comma 1 non sono soggette a vincoli o prescrizioni derivanti dalla parte terza del presente decreto.</a:t>
            </a:r>
          </a:p>
          <a:p>
            <a:pPr algn="just">
              <a:defRPr/>
            </a:pPr>
            <a:r>
              <a:rPr lang="it-IT" sz="1200" dirty="0"/>
              <a:t>3. </a:t>
            </a:r>
            <a:r>
              <a:rPr lang="it-IT" sz="1200" b="1" dirty="0"/>
              <a:t>Le regioni disciplinano </a:t>
            </a:r>
            <a:r>
              <a:rPr lang="it-IT" sz="1200" dirty="0"/>
              <a:t>altresì i casi in cui può essere richiesto </a:t>
            </a:r>
            <a:r>
              <a:rPr lang="it-IT" sz="1200" b="1" dirty="0"/>
              <a:t>che le acque di prima pioggia e di lavaggio delle aree esterne siano </a:t>
            </a:r>
            <a:r>
              <a:rPr lang="it-IT" sz="1200" dirty="0"/>
              <a:t>convogliate e opportunamente </a:t>
            </a:r>
            <a:r>
              <a:rPr lang="it-IT" sz="1200" b="1" dirty="0"/>
              <a:t>trattate in impianti di depurazione</a:t>
            </a:r>
            <a:r>
              <a:rPr lang="it-IT" sz="1200" dirty="0"/>
              <a:t> per particolari condizioni nelle quali, </a:t>
            </a:r>
            <a:r>
              <a:rPr lang="it-IT" sz="1200" b="1" dirty="0"/>
              <a:t>in relazione alle attività svolte</a:t>
            </a:r>
            <a:r>
              <a:rPr lang="it-IT" sz="1200" dirty="0"/>
              <a:t>, vi sia il rischio di dilavamento da superfici impermeabili scoperte di sostanze pericolose o di sostanze che creano pregiudizio per il raggiungimento degli obiettivi di qualità dei corpi idrici.</a:t>
            </a:r>
          </a:p>
          <a:p>
            <a:pPr algn="just">
              <a:defRPr/>
            </a:pPr>
            <a:r>
              <a:rPr lang="it-IT" sz="1200" dirty="0"/>
              <a:t>4. E' comunque vietato lo scarico o l'immissione diretta di acque meteoriche nelle acque sotterranee.</a:t>
            </a:r>
          </a:p>
          <a:p>
            <a:pPr marL="342900" indent="-342900">
              <a:spcBef>
                <a:spcPct val="20000"/>
              </a:spcBef>
              <a:defRPr/>
            </a:pPr>
            <a:endParaRPr lang="it-IT" sz="1400" kern="0" dirty="0">
              <a:latin typeface="+mn-lt"/>
            </a:endParaRPr>
          </a:p>
          <a:p>
            <a:pPr marL="342900" indent="-342900">
              <a:spcBef>
                <a:spcPct val="20000"/>
              </a:spcBef>
              <a:defRPr/>
            </a:pPr>
            <a:endParaRPr lang="it-IT" sz="1400" kern="0" dirty="0">
              <a:latin typeface="+mn-lt"/>
            </a:endParaRPr>
          </a:p>
        </p:txBody>
      </p:sp>
    </p:spTree>
    <p:extLst>
      <p:ext uri="{BB962C8B-B14F-4D97-AF65-F5344CB8AC3E}">
        <p14:creationId xmlns:p14="http://schemas.microsoft.com/office/powerpoint/2010/main" xmlns="" val="29210649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1520" y="332656"/>
            <a:ext cx="2836046" cy="4850050"/>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99992" y="57294"/>
            <a:ext cx="3168352" cy="2700387"/>
          </a:xfrm>
          <a:prstGeom prst="rect">
            <a:avLst/>
          </a:prstGeom>
        </p:spPr>
      </p:pic>
      <p:pic>
        <p:nvPicPr>
          <p:cNvPr id="6" name="Immagin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572000" y="2636912"/>
            <a:ext cx="3136661" cy="4109328"/>
          </a:xfrm>
          <a:prstGeom prst="rect">
            <a:avLst/>
          </a:prstGeom>
        </p:spPr>
      </p:pic>
    </p:spTree>
    <p:extLst>
      <p:ext uri="{BB962C8B-B14F-4D97-AF65-F5344CB8AC3E}">
        <p14:creationId xmlns:p14="http://schemas.microsoft.com/office/powerpoint/2010/main" xmlns="" val="7971688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5576" y="332656"/>
            <a:ext cx="7607343" cy="5881387"/>
          </a:xfrm>
          <a:prstGeom prst="rect">
            <a:avLst/>
          </a:prstGeom>
        </p:spPr>
      </p:pic>
    </p:spTree>
    <p:extLst>
      <p:ext uri="{BB962C8B-B14F-4D97-AF65-F5344CB8AC3E}">
        <p14:creationId xmlns:p14="http://schemas.microsoft.com/office/powerpoint/2010/main" xmlns="" val="16844455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71600" y="980728"/>
            <a:ext cx="6768752" cy="5299275"/>
          </a:xfrm>
          <a:prstGeom prst="rect">
            <a:avLst/>
          </a:prstGeom>
        </p:spPr>
      </p:pic>
      <p:sp>
        <p:nvSpPr>
          <p:cNvPr id="5" name="CasellaDiTesto 4"/>
          <p:cNvSpPr txBox="1"/>
          <p:nvPr/>
        </p:nvSpPr>
        <p:spPr>
          <a:xfrm>
            <a:off x="1979712" y="404664"/>
            <a:ext cx="3914533" cy="369332"/>
          </a:xfrm>
          <a:prstGeom prst="rect">
            <a:avLst/>
          </a:prstGeom>
          <a:noFill/>
        </p:spPr>
        <p:txBody>
          <a:bodyPr wrap="none" rtlCol="0">
            <a:spAutoFit/>
          </a:bodyPr>
          <a:lstStyle/>
          <a:p>
            <a:r>
              <a:rPr lang="it-IT" dirty="0"/>
              <a:t>Casistica generale acque di dilavamento</a:t>
            </a:r>
          </a:p>
        </p:txBody>
      </p:sp>
    </p:spTree>
    <p:extLst>
      <p:ext uri="{BB962C8B-B14F-4D97-AF65-F5344CB8AC3E}">
        <p14:creationId xmlns:p14="http://schemas.microsoft.com/office/powerpoint/2010/main" xmlns="" val="37427829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oil e oil c.JPG"/>
          <p:cNvPicPr>
            <a:picLocks noChangeAspect="1"/>
          </p:cNvPicPr>
          <p:nvPr/>
        </p:nvPicPr>
        <p:blipFill>
          <a:blip r:embed="rId3" cstate="print"/>
          <a:stretch>
            <a:fillRect/>
          </a:stretch>
        </p:blipFill>
        <p:spPr>
          <a:xfrm>
            <a:off x="433387" y="1433512"/>
            <a:ext cx="8277225" cy="3990975"/>
          </a:xfrm>
          <a:prstGeom prst="rect">
            <a:avLst/>
          </a:prstGeom>
        </p:spPr>
      </p:pic>
      <p:sp>
        <p:nvSpPr>
          <p:cNvPr id="3" name="Titolo 1"/>
          <p:cNvSpPr txBox="1">
            <a:spLocks/>
          </p:cNvSpPr>
          <p:nvPr/>
        </p:nvSpPr>
        <p:spPr>
          <a:xfrm>
            <a:off x="3059832" y="260648"/>
            <a:ext cx="1512168" cy="838010"/>
          </a:xfrm>
          <a:prstGeom prst="rect">
            <a:avLst/>
          </a:prstGeom>
          <a:solidFill>
            <a:schemeClr val="accent6">
              <a:lumMod val="60000"/>
              <a:lumOff val="40000"/>
            </a:schemeClr>
          </a:solidFill>
        </p:spPr>
        <p:txBody>
          <a:bodyPr vert="horz" lIns="91440" tIns="45720" rIns="91440" bIns="45720" rtlCol="0" anchor="ctr">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2000" dirty="0">
                <a:latin typeface="+mj-lt"/>
                <a:ea typeface="+mj-ea"/>
                <a:cs typeface="+mj-cs"/>
              </a:rPr>
              <a:t>OIL E OIL C</a:t>
            </a:r>
            <a:endParaRPr kumimoji="0" lang="it-IT" sz="20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12668347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287016" y="188640"/>
            <a:ext cx="8856984" cy="584775"/>
          </a:xfrm>
          <a:prstGeom prst="rect">
            <a:avLst/>
          </a:prstGeom>
          <a:noFill/>
        </p:spPr>
        <p:txBody>
          <a:bodyPr wrap="square" rtlCol="0">
            <a:spAutoFit/>
          </a:bodyPr>
          <a:lstStyle/>
          <a:p>
            <a:r>
              <a:rPr lang="it-IT" sz="3200" b="1" u="sng" dirty="0" err="1">
                <a:solidFill>
                  <a:srgbClr val="1C6E1C"/>
                </a:solidFill>
              </a:rPr>
              <a:t>Deoliatori</a:t>
            </a:r>
            <a:r>
              <a:rPr lang="it-IT" sz="3200" b="1" u="sng" dirty="0">
                <a:solidFill>
                  <a:srgbClr val="1C6E1C"/>
                </a:solidFill>
              </a:rPr>
              <a:t>/Dissabbiatori (UNI 858)</a:t>
            </a:r>
          </a:p>
        </p:txBody>
      </p:sp>
      <p:sp>
        <p:nvSpPr>
          <p:cNvPr id="3" name="CasellaDiTesto 2">
            <a:hlinkClick r:id="rId3" action="ppaction://hlinkfile"/>
          </p:cNvPr>
          <p:cNvSpPr txBox="1"/>
          <p:nvPr/>
        </p:nvSpPr>
        <p:spPr>
          <a:xfrm>
            <a:off x="395536" y="764704"/>
            <a:ext cx="2592288" cy="338554"/>
          </a:xfrm>
          <a:prstGeom prst="rect">
            <a:avLst/>
          </a:prstGeom>
          <a:noFill/>
        </p:spPr>
        <p:txBody>
          <a:bodyPr wrap="square" rtlCol="0">
            <a:spAutoFit/>
          </a:bodyPr>
          <a:lstStyle/>
          <a:p>
            <a:r>
              <a:rPr lang="it-IT" sz="1600" b="1" dirty="0">
                <a:solidFill>
                  <a:srgbClr val="FF0000"/>
                </a:solidFill>
              </a:rPr>
              <a:t>DISOLEATORE OIL</a:t>
            </a:r>
          </a:p>
        </p:txBody>
      </p:sp>
      <p:sp>
        <p:nvSpPr>
          <p:cNvPr id="4" name="CasellaDiTesto 3">
            <a:hlinkClick r:id="rId4" action="ppaction://hlinkfile"/>
          </p:cNvPr>
          <p:cNvSpPr txBox="1"/>
          <p:nvPr/>
        </p:nvSpPr>
        <p:spPr>
          <a:xfrm>
            <a:off x="323528" y="3429001"/>
            <a:ext cx="5832648" cy="338554"/>
          </a:xfrm>
          <a:prstGeom prst="rect">
            <a:avLst/>
          </a:prstGeom>
          <a:noFill/>
        </p:spPr>
        <p:txBody>
          <a:bodyPr wrap="square" rtlCol="0">
            <a:spAutoFit/>
          </a:bodyPr>
          <a:lstStyle/>
          <a:p>
            <a:r>
              <a:rPr lang="it-IT" sz="1600" b="1" dirty="0">
                <a:solidFill>
                  <a:srgbClr val="FF0000"/>
                </a:solidFill>
              </a:rPr>
              <a:t>DISOLEATORE OIL C (FILTRO A COALESCENZA)</a:t>
            </a:r>
          </a:p>
        </p:txBody>
      </p:sp>
      <p:graphicFrame>
        <p:nvGraphicFramePr>
          <p:cNvPr id="5" name="Tabella 4"/>
          <p:cNvGraphicFramePr>
            <a:graphicFrameLocks noGrp="1"/>
          </p:cNvGraphicFramePr>
          <p:nvPr/>
        </p:nvGraphicFramePr>
        <p:xfrm>
          <a:off x="323528" y="1196752"/>
          <a:ext cx="8568953" cy="2160243"/>
        </p:xfrm>
        <a:graphic>
          <a:graphicData uri="http://schemas.openxmlformats.org/drawingml/2006/table">
            <a:tbl>
              <a:tblPr/>
              <a:tblGrid>
                <a:gridCol w="890997">
                  <a:extLst>
                    <a:ext uri="{9D8B030D-6E8A-4147-A177-3AD203B41FA5}">
                      <a16:colId xmlns:a16="http://schemas.microsoft.com/office/drawing/2014/main" xmlns="" val="20000"/>
                    </a:ext>
                  </a:extLst>
                </a:gridCol>
                <a:gridCol w="837658">
                  <a:extLst>
                    <a:ext uri="{9D8B030D-6E8A-4147-A177-3AD203B41FA5}">
                      <a16:colId xmlns:a16="http://schemas.microsoft.com/office/drawing/2014/main" xmlns="" val="20001"/>
                    </a:ext>
                  </a:extLst>
                </a:gridCol>
                <a:gridCol w="907609">
                  <a:extLst>
                    <a:ext uri="{9D8B030D-6E8A-4147-A177-3AD203B41FA5}">
                      <a16:colId xmlns:a16="http://schemas.microsoft.com/office/drawing/2014/main" xmlns="" val="20002"/>
                    </a:ext>
                  </a:extLst>
                </a:gridCol>
                <a:gridCol w="908484">
                  <a:extLst>
                    <a:ext uri="{9D8B030D-6E8A-4147-A177-3AD203B41FA5}">
                      <a16:colId xmlns:a16="http://schemas.microsoft.com/office/drawing/2014/main" xmlns="" val="20003"/>
                    </a:ext>
                  </a:extLst>
                </a:gridCol>
                <a:gridCol w="557856">
                  <a:extLst>
                    <a:ext uri="{9D8B030D-6E8A-4147-A177-3AD203B41FA5}">
                      <a16:colId xmlns:a16="http://schemas.microsoft.com/office/drawing/2014/main" xmlns="" val="20004"/>
                    </a:ext>
                  </a:extLst>
                </a:gridCol>
                <a:gridCol w="574470">
                  <a:extLst>
                    <a:ext uri="{9D8B030D-6E8A-4147-A177-3AD203B41FA5}">
                      <a16:colId xmlns:a16="http://schemas.microsoft.com/office/drawing/2014/main" xmlns="" val="20005"/>
                    </a:ext>
                  </a:extLst>
                </a:gridCol>
                <a:gridCol w="523755">
                  <a:extLst>
                    <a:ext uri="{9D8B030D-6E8A-4147-A177-3AD203B41FA5}">
                      <a16:colId xmlns:a16="http://schemas.microsoft.com/office/drawing/2014/main" xmlns="" val="20006"/>
                    </a:ext>
                  </a:extLst>
                </a:gridCol>
                <a:gridCol w="558731">
                  <a:extLst>
                    <a:ext uri="{9D8B030D-6E8A-4147-A177-3AD203B41FA5}">
                      <a16:colId xmlns:a16="http://schemas.microsoft.com/office/drawing/2014/main" xmlns="" val="20007"/>
                    </a:ext>
                  </a:extLst>
                </a:gridCol>
                <a:gridCol w="570973">
                  <a:extLst>
                    <a:ext uri="{9D8B030D-6E8A-4147-A177-3AD203B41FA5}">
                      <a16:colId xmlns:a16="http://schemas.microsoft.com/office/drawing/2014/main" xmlns="" val="20008"/>
                    </a:ext>
                  </a:extLst>
                </a:gridCol>
                <a:gridCol w="709999">
                  <a:extLst>
                    <a:ext uri="{9D8B030D-6E8A-4147-A177-3AD203B41FA5}">
                      <a16:colId xmlns:a16="http://schemas.microsoft.com/office/drawing/2014/main" xmlns="" val="20009"/>
                    </a:ext>
                  </a:extLst>
                </a:gridCol>
                <a:gridCol w="728361">
                  <a:extLst>
                    <a:ext uri="{9D8B030D-6E8A-4147-A177-3AD203B41FA5}">
                      <a16:colId xmlns:a16="http://schemas.microsoft.com/office/drawing/2014/main" xmlns="" val="20010"/>
                    </a:ext>
                  </a:extLst>
                </a:gridCol>
                <a:gridCol w="800060">
                  <a:extLst>
                    <a:ext uri="{9D8B030D-6E8A-4147-A177-3AD203B41FA5}">
                      <a16:colId xmlns:a16="http://schemas.microsoft.com/office/drawing/2014/main" xmlns="" val="20011"/>
                    </a:ext>
                  </a:extLst>
                </a:gridCol>
              </a:tblGrid>
              <a:tr h="418571">
                <a:tc>
                  <a:txBody>
                    <a:bodyPr/>
                    <a:lstStyle/>
                    <a:p>
                      <a:pPr algn="ctr">
                        <a:spcAft>
                          <a:spcPts val="0"/>
                        </a:spcAft>
                      </a:pPr>
                      <a:r>
                        <a:rPr lang="en-GB" sz="1100" b="1" dirty="0">
                          <a:solidFill>
                            <a:srgbClr val="FFFFFF"/>
                          </a:solidFill>
                          <a:latin typeface="Calibri"/>
                          <a:ea typeface="Times New Roman"/>
                          <a:cs typeface="Times New Roman"/>
                        </a:rPr>
                        <a:t>MODELLO</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CODICE</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 (COPERTI)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 SCOPERTI)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TOT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ing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out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Diam.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Lt /s</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Litri OLI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Litri tot.</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DN1/DN2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0"/>
                  </a:ext>
                </a:extLst>
              </a:tr>
              <a:tr h="217709">
                <a:tc>
                  <a:txBody>
                    <a:bodyPr/>
                    <a:lstStyle/>
                    <a:p>
                      <a:pPr>
                        <a:spcAft>
                          <a:spcPts val="0"/>
                        </a:spcAft>
                      </a:pPr>
                      <a:r>
                        <a:rPr lang="en-GB" sz="1100" b="1">
                          <a:solidFill>
                            <a:srgbClr val="FFFFFF"/>
                          </a:solidFill>
                          <a:latin typeface="Calibri"/>
                          <a:ea typeface="Times New Roman"/>
                          <a:cs typeface="Times New Roman"/>
                        </a:rPr>
                        <a:t>OIL-6</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dirty="0">
                          <a:solidFill>
                            <a:srgbClr val="000000"/>
                          </a:solidFill>
                          <a:latin typeface="Calibri"/>
                          <a:ea typeface="Times New Roman"/>
                          <a:cs typeface="Times New Roman"/>
                        </a:rPr>
                        <a:t>ASR0C06</a:t>
                      </a:r>
                      <a:endParaRPr lang="en-GB" sz="1000" dirty="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875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315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58</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985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17709">
                <a:tc>
                  <a:txBody>
                    <a:bodyPr/>
                    <a:lstStyle/>
                    <a:p>
                      <a:pPr>
                        <a:spcAft>
                          <a:spcPts val="0"/>
                        </a:spcAft>
                      </a:pPr>
                      <a:r>
                        <a:rPr lang="en-GB" sz="1100" b="1">
                          <a:solidFill>
                            <a:srgbClr val="FFFFFF"/>
                          </a:solidFill>
                          <a:latin typeface="Calibri"/>
                          <a:ea typeface="Times New Roman"/>
                          <a:cs typeface="Times New Roman"/>
                        </a:rPr>
                        <a:t>OIL-9</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ASR0C09</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1290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1195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74</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1295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17709">
                <a:tc>
                  <a:txBody>
                    <a:bodyPr/>
                    <a:lstStyle/>
                    <a:p>
                      <a:pPr>
                        <a:spcAft>
                          <a:spcPts val="0"/>
                        </a:spcAft>
                      </a:pPr>
                      <a:r>
                        <a:rPr lang="en-GB" sz="1100" b="1">
                          <a:solidFill>
                            <a:srgbClr val="FFFFFF"/>
                          </a:solidFill>
                          <a:latin typeface="Calibri"/>
                          <a:ea typeface="Times New Roman"/>
                          <a:cs typeface="Times New Roman"/>
                        </a:rPr>
                        <a:t>OIL-12</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ASR0C12</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1455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17709">
                <a:tc>
                  <a:txBody>
                    <a:bodyPr/>
                    <a:lstStyle/>
                    <a:p>
                      <a:pPr>
                        <a:spcAft>
                          <a:spcPts val="0"/>
                        </a:spcAft>
                      </a:pPr>
                      <a:r>
                        <a:rPr lang="en-GB" sz="1100" b="1">
                          <a:solidFill>
                            <a:srgbClr val="FFFFFF"/>
                          </a:solidFill>
                          <a:latin typeface="Calibri"/>
                          <a:ea typeface="Times New Roman"/>
                          <a:cs typeface="Times New Roman"/>
                        </a:rPr>
                        <a:t>OIL-15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1445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4,3</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2150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17709">
                <a:tc>
                  <a:txBody>
                    <a:bodyPr/>
                    <a:lstStyle/>
                    <a:p>
                      <a:pPr>
                        <a:spcAft>
                          <a:spcPts val="0"/>
                        </a:spcAft>
                      </a:pPr>
                      <a:r>
                        <a:rPr lang="en-GB" sz="1100" b="1">
                          <a:solidFill>
                            <a:srgbClr val="FFFFFF"/>
                          </a:solidFill>
                          <a:latin typeface="Calibri"/>
                          <a:ea typeface="Times New Roman"/>
                          <a:cs typeface="Times New Roman"/>
                        </a:rPr>
                        <a:t>OIL-18</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ASR0C18</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2375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1990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2680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17709">
                <a:tc>
                  <a:txBody>
                    <a:bodyPr/>
                    <a:lstStyle/>
                    <a:p>
                      <a:pPr>
                        <a:spcAft>
                          <a:spcPts val="0"/>
                        </a:spcAft>
                      </a:pPr>
                      <a:r>
                        <a:rPr lang="en-GB" sz="1100" b="1">
                          <a:solidFill>
                            <a:srgbClr val="FFFFFF"/>
                          </a:solidFill>
                          <a:latin typeface="Calibri"/>
                          <a:ea typeface="Times New Roman"/>
                          <a:cs typeface="Times New Roman"/>
                        </a:rPr>
                        <a:t>OIL-25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ASR0C25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2280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3520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17709">
                <a:tc>
                  <a:txBody>
                    <a:bodyPr/>
                    <a:lstStyle/>
                    <a:p>
                      <a:pPr>
                        <a:spcAft>
                          <a:spcPts val="0"/>
                        </a:spcAft>
                      </a:pPr>
                      <a:r>
                        <a:rPr lang="en-GB" sz="1100" b="1">
                          <a:solidFill>
                            <a:srgbClr val="FFFFFF"/>
                          </a:solidFill>
                          <a:latin typeface="Calibri"/>
                          <a:ea typeface="Times New Roman"/>
                          <a:cs typeface="Times New Roman"/>
                        </a:rPr>
                        <a:t>OIL-35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ASR0C35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4500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1820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1900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2270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5060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17709">
                <a:tc>
                  <a:txBody>
                    <a:bodyPr/>
                    <a:lstStyle/>
                    <a:p>
                      <a:pPr>
                        <a:spcAft>
                          <a:spcPts val="0"/>
                        </a:spcAft>
                      </a:pPr>
                      <a:r>
                        <a:rPr lang="en-GB" sz="1100" b="1">
                          <a:solidFill>
                            <a:srgbClr val="FFFFFF"/>
                          </a:solidFill>
                          <a:latin typeface="Calibri"/>
                          <a:ea typeface="Times New Roman"/>
                          <a:cs typeface="Times New Roman"/>
                        </a:rPr>
                        <a:t>OIL-50</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dirty="0">
                          <a:solidFill>
                            <a:srgbClr val="000000"/>
                          </a:solidFill>
                          <a:latin typeface="Calibri"/>
                          <a:ea typeface="Times New Roman"/>
                          <a:cs typeface="Times New Roman"/>
                        </a:rPr>
                        <a:t>ASR0C50</a:t>
                      </a:r>
                      <a:endParaRPr lang="en-GB" sz="1000" dirty="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6370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2500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2430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2130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2270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7100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160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graphicFrame>
        <p:nvGraphicFramePr>
          <p:cNvPr id="6" name="Tabella 5"/>
          <p:cNvGraphicFramePr>
            <a:graphicFrameLocks noGrp="1"/>
          </p:cNvGraphicFramePr>
          <p:nvPr/>
        </p:nvGraphicFramePr>
        <p:xfrm>
          <a:off x="323528" y="3861048"/>
          <a:ext cx="8064896" cy="2592290"/>
        </p:xfrm>
        <a:graphic>
          <a:graphicData uri="http://schemas.openxmlformats.org/drawingml/2006/table">
            <a:tbl>
              <a:tblPr/>
              <a:tblGrid>
                <a:gridCol w="838585">
                  <a:extLst>
                    <a:ext uri="{9D8B030D-6E8A-4147-A177-3AD203B41FA5}">
                      <a16:colId xmlns:a16="http://schemas.microsoft.com/office/drawing/2014/main" xmlns="" val="20000"/>
                    </a:ext>
                  </a:extLst>
                </a:gridCol>
                <a:gridCol w="788385">
                  <a:extLst>
                    <a:ext uri="{9D8B030D-6E8A-4147-A177-3AD203B41FA5}">
                      <a16:colId xmlns:a16="http://schemas.microsoft.com/office/drawing/2014/main" xmlns="" val="20001"/>
                    </a:ext>
                  </a:extLst>
                </a:gridCol>
                <a:gridCol w="854220">
                  <a:extLst>
                    <a:ext uri="{9D8B030D-6E8A-4147-A177-3AD203B41FA5}">
                      <a16:colId xmlns:a16="http://schemas.microsoft.com/office/drawing/2014/main" xmlns="" val="20002"/>
                    </a:ext>
                  </a:extLst>
                </a:gridCol>
                <a:gridCol w="855043">
                  <a:extLst>
                    <a:ext uri="{9D8B030D-6E8A-4147-A177-3AD203B41FA5}">
                      <a16:colId xmlns:a16="http://schemas.microsoft.com/office/drawing/2014/main" xmlns="" val="20003"/>
                    </a:ext>
                  </a:extLst>
                </a:gridCol>
                <a:gridCol w="525041">
                  <a:extLst>
                    <a:ext uri="{9D8B030D-6E8A-4147-A177-3AD203B41FA5}">
                      <a16:colId xmlns:a16="http://schemas.microsoft.com/office/drawing/2014/main" xmlns="" val="20004"/>
                    </a:ext>
                  </a:extLst>
                </a:gridCol>
                <a:gridCol w="540678">
                  <a:extLst>
                    <a:ext uri="{9D8B030D-6E8A-4147-A177-3AD203B41FA5}">
                      <a16:colId xmlns:a16="http://schemas.microsoft.com/office/drawing/2014/main" xmlns="" val="20005"/>
                    </a:ext>
                  </a:extLst>
                </a:gridCol>
                <a:gridCol w="492946">
                  <a:extLst>
                    <a:ext uri="{9D8B030D-6E8A-4147-A177-3AD203B41FA5}">
                      <a16:colId xmlns:a16="http://schemas.microsoft.com/office/drawing/2014/main" xmlns="" val="20006"/>
                    </a:ext>
                  </a:extLst>
                </a:gridCol>
                <a:gridCol w="525864">
                  <a:extLst>
                    <a:ext uri="{9D8B030D-6E8A-4147-A177-3AD203B41FA5}">
                      <a16:colId xmlns:a16="http://schemas.microsoft.com/office/drawing/2014/main" xmlns="" val="20007"/>
                    </a:ext>
                  </a:extLst>
                </a:gridCol>
                <a:gridCol w="537386">
                  <a:extLst>
                    <a:ext uri="{9D8B030D-6E8A-4147-A177-3AD203B41FA5}">
                      <a16:colId xmlns:a16="http://schemas.microsoft.com/office/drawing/2014/main" xmlns="" val="20008"/>
                    </a:ext>
                  </a:extLst>
                </a:gridCol>
                <a:gridCol w="668234">
                  <a:extLst>
                    <a:ext uri="{9D8B030D-6E8A-4147-A177-3AD203B41FA5}">
                      <a16:colId xmlns:a16="http://schemas.microsoft.com/office/drawing/2014/main" xmlns="" val="20009"/>
                    </a:ext>
                  </a:extLst>
                </a:gridCol>
                <a:gridCol w="685516">
                  <a:extLst>
                    <a:ext uri="{9D8B030D-6E8A-4147-A177-3AD203B41FA5}">
                      <a16:colId xmlns:a16="http://schemas.microsoft.com/office/drawing/2014/main" xmlns="" val="20010"/>
                    </a:ext>
                  </a:extLst>
                </a:gridCol>
                <a:gridCol w="752998">
                  <a:extLst>
                    <a:ext uri="{9D8B030D-6E8A-4147-A177-3AD203B41FA5}">
                      <a16:colId xmlns:a16="http://schemas.microsoft.com/office/drawing/2014/main" xmlns="" val="20011"/>
                    </a:ext>
                  </a:extLst>
                </a:gridCol>
              </a:tblGrid>
              <a:tr h="518458">
                <a:tc>
                  <a:txBody>
                    <a:bodyPr/>
                    <a:lstStyle/>
                    <a:p>
                      <a:pPr algn="ctr">
                        <a:spcAft>
                          <a:spcPts val="0"/>
                        </a:spcAft>
                      </a:pPr>
                      <a:r>
                        <a:rPr lang="en-GB" sz="1100" b="1" dirty="0">
                          <a:solidFill>
                            <a:srgbClr val="FFFFFF"/>
                          </a:solidFill>
                          <a:latin typeface="Calibri"/>
                          <a:ea typeface="Times New Roman"/>
                          <a:cs typeface="Times New Roman"/>
                        </a:rPr>
                        <a:t>MODELLO</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CODICE</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 (COPERTI)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 SCOPERTI)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TOT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ing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out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Diam.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Lt /s</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Litri OLI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Litri tot.</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DN1/DN2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0"/>
                  </a:ext>
                </a:extLst>
              </a:tr>
              <a:tr h="259229">
                <a:tc>
                  <a:txBody>
                    <a:bodyPr/>
                    <a:lstStyle/>
                    <a:p>
                      <a:pPr>
                        <a:spcAft>
                          <a:spcPts val="0"/>
                        </a:spcAft>
                      </a:pPr>
                      <a:r>
                        <a:rPr lang="en-GB" sz="1100" b="1">
                          <a:solidFill>
                            <a:srgbClr val="FFFFFF"/>
                          </a:solidFill>
                          <a:latin typeface="Calibri"/>
                          <a:ea typeface="Times New Roman"/>
                          <a:cs typeface="Times New Roman"/>
                        </a:rPr>
                        <a:t>OIL-C6</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ASR0C06</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875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315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58</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985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59229">
                <a:tc>
                  <a:txBody>
                    <a:bodyPr/>
                    <a:lstStyle/>
                    <a:p>
                      <a:pPr>
                        <a:spcAft>
                          <a:spcPts val="0"/>
                        </a:spcAft>
                      </a:pPr>
                      <a:r>
                        <a:rPr lang="en-GB" sz="1100" b="1">
                          <a:solidFill>
                            <a:srgbClr val="FFFFFF"/>
                          </a:solidFill>
                          <a:latin typeface="Calibri"/>
                          <a:ea typeface="Times New Roman"/>
                          <a:cs typeface="Times New Roman"/>
                        </a:rPr>
                        <a:t>OIL-C9</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ASR0C09</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1290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1195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74</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1295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59229">
                <a:tc>
                  <a:txBody>
                    <a:bodyPr/>
                    <a:lstStyle/>
                    <a:p>
                      <a:pPr>
                        <a:spcAft>
                          <a:spcPts val="0"/>
                        </a:spcAft>
                      </a:pPr>
                      <a:r>
                        <a:rPr lang="en-GB" sz="1100" b="1">
                          <a:solidFill>
                            <a:srgbClr val="FFFFFF"/>
                          </a:solidFill>
                          <a:latin typeface="Calibri"/>
                          <a:ea typeface="Times New Roman"/>
                          <a:cs typeface="Times New Roman"/>
                        </a:rPr>
                        <a:t>OIL-C12</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ASR0C12</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1455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59229">
                <a:tc>
                  <a:txBody>
                    <a:bodyPr/>
                    <a:lstStyle/>
                    <a:p>
                      <a:pPr>
                        <a:spcAft>
                          <a:spcPts val="0"/>
                        </a:spcAft>
                      </a:pPr>
                      <a:r>
                        <a:rPr lang="en-GB" sz="1100" b="1">
                          <a:solidFill>
                            <a:srgbClr val="FFFFFF"/>
                          </a:solidFill>
                          <a:latin typeface="Calibri"/>
                          <a:ea typeface="Times New Roman"/>
                          <a:cs typeface="Times New Roman"/>
                        </a:rPr>
                        <a:t>OIL-C15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1445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4,3</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2150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59229">
                <a:tc>
                  <a:txBody>
                    <a:bodyPr/>
                    <a:lstStyle/>
                    <a:p>
                      <a:pPr>
                        <a:spcAft>
                          <a:spcPts val="0"/>
                        </a:spcAft>
                      </a:pPr>
                      <a:r>
                        <a:rPr lang="en-GB" sz="1100" b="1">
                          <a:solidFill>
                            <a:srgbClr val="FFFFFF"/>
                          </a:solidFill>
                          <a:latin typeface="Calibri"/>
                          <a:ea typeface="Times New Roman"/>
                          <a:cs typeface="Times New Roman"/>
                        </a:rPr>
                        <a:t>OIL-C18</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ASR0C18</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2375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1990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2680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59229">
                <a:tc>
                  <a:txBody>
                    <a:bodyPr/>
                    <a:lstStyle/>
                    <a:p>
                      <a:pPr>
                        <a:spcAft>
                          <a:spcPts val="0"/>
                        </a:spcAft>
                      </a:pPr>
                      <a:r>
                        <a:rPr lang="en-GB" sz="1100" b="1">
                          <a:solidFill>
                            <a:srgbClr val="FFFFFF"/>
                          </a:solidFill>
                          <a:latin typeface="Calibri"/>
                          <a:ea typeface="Times New Roman"/>
                          <a:cs typeface="Times New Roman"/>
                        </a:rPr>
                        <a:t>OIL-C25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ASR0C25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2280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3520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59229">
                <a:tc>
                  <a:txBody>
                    <a:bodyPr/>
                    <a:lstStyle/>
                    <a:p>
                      <a:pPr>
                        <a:spcAft>
                          <a:spcPts val="0"/>
                        </a:spcAft>
                      </a:pPr>
                      <a:r>
                        <a:rPr lang="en-GB" sz="1100" b="1">
                          <a:solidFill>
                            <a:srgbClr val="FFFFFF"/>
                          </a:solidFill>
                          <a:latin typeface="Calibri"/>
                          <a:ea typeface="Times New Roman"/>
                          <a:cs typeface="Times New Roman"/>
                        </a:rPr>
                        <a:t>OIL-C35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ASR0C35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4500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1820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2270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5060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59229">
                <a:tc>
                  <a:txBody>
                    <a:bodyPr/>
                    <a:lstStyle/>
                    <a:p>
                      <a:pPr>
                        <a:spcAft>
                          <a:spcPts val="0"/>
                        </a:spcAft>
                      </a:pPr>
                      <a:r>
                        <a:rPr lang="en-GB" sz="1100" b="1">
                          <a:solidFill>
                            <a:srgbClr val="FFFFFF"/>
                          </a:solidFill>
                          <a:latin typeface="Calibri"/>
                          <a:ea typeface="Times New Roman"/>
                          <a:cs typeface="Times New Roman"/>
                        </a:rPr>
                        <a:t>OIL-C50</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ASR0C50</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6370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2500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2430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2130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2270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7100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160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xmlns="" val="39931558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490066"/>
          </a:xfrm>
        </p:spPr>
        <p:txBody>
          <a:bodyPr>
            <a:normAutofit fontScale="90000"/>
          </a:bodyPr>
          <a:lstStyle/>
          <a:p>
            <a:r>
              <a:rPr lang="it-IT" dirty="0"/>
              <a:t>DISOLEATORI</a:t>
            </a:r>
          </a:p>
        </p:txBody>
      </p:sp>
      <p:graphicFrame>
        <p:nvGraphicFramePr>
          <p:cNvPr id="4" name="Tabella 3"/>
          <p:cNvGraphicFramePr>
            <a:graphicFrameLocks noGrp="1"/>
          </p:cNvGraphicFramePr>
          <p:nvPr>
            <p:extLst>
              <p:ext uri="{D42A27DB-BD31-4B8C-83A1-F6EECF244321}">
                <p14:modId xmlns:p14="http://schemas.microsoft.com/office/powerpoint/2010/main" xmlns="" val="342938512"/>
              </p:ext>
            </p:extLst>
          </p:nvPr>
        </p:nvGraphicFramePr>
        <p:xfrm>
          <a:off x="251520" y="980728"/>
          <a:ext cx="7632848" cy="2160243"/>
        </p:xfrm>
        <a:graphic>
          <a:graphicData uri="http://schemas.openxmlformats.org/drawingml/2006/table">
            <a:tbl>
              <a:tblPr/>
              <a:tblGrid>
                <a:gridCol w="793661">
                  <a:extLst>
                    <a:ext uri="{9D8B030D-6E8A-4147-A177-3AD203B41FA5}">
                      <a16:colId xmlns:a16="http://schemas.microsoft.com/office/drawing/2014/main" xmlns="" val="20000"/>
                    </a:ext>
                  </a:extLst>
                </a:gridCol>
                <a:gridCol w="746149">
                  <a:extLst>
                    <a:ext uri="{9D8B030D-6E8A-4147-A177-3AD203B41FA5}">
                      <a16:colId xmlns:a16="http://schemas.microsoft.com/office/drawing/2014/main" xmlns="" val="20001"/>
                    </a:ext>
                  </a:extLst>
                </a:gridCol>
                <a:gridCol w="808458">
                  <a:extLst>
                    <a:ext uri="{9D8B030D-6E8A-4147-A177-3AD203B41FA5}">
                      <a16:colId xmlns:a16="http://schemas.microsoft.com/office/drawing/2014/main" xmlns="" val="20002"/>
                    </a:ext>
                  </a:extLst>
                </a:gridCol>
                <a:gridCol w="809238">
                  <a:extLst>
                    <a:ext uri="{9D8B030D-6E8A-4147-A177-3AD203B41FA5}">
                      <a16:colId xmlns:a16="http://schemas.microsoft.com/office/drawing/2014/main" xmlns="" val="20003"/>
                    </a:ext>
                  </a:extLst>
                </a:gridCol>
                <a:gridCol w="496914">
                  <a:extLst>
                    <a:ext uri="{9D8B030D-6E8A-4147-A177-3AD203B41FA5}">
                      <a16:colId xmlns:a16="http://schemas.microsoft.com/office/drawing/2014/main" xmlns="" val="20004"/>
                    </a:ext>
                  </a:extLst>
                </a:gridCol>
                <a:gridCol w="511713">
                  <a:extLst>
                    <a:ext uri="{9D8B030D-6E8A-4147-A177-3AD203B41FA5}">
                      <a16:colId xmlns:a16="http://schemas.microsoft.com/office/drawing/2014/main" xmlns="" val="20005"/>
                    </a:ext>
                  </a:extLst>
                </a:gridCol>
                <a:gridCol w="466538">
                  <a:extLst>
                    <a:ext uri="{9D8B030D-6E8A-4147-A177-3AD203B41FA5}">
                      <a16:colId xmlns:a16="http://schemas.microsoft.com/office/drawing/2014/main" xmlns="" val="20006"/>
                    </a:ext>
                  </a:extLst>
                </a:gridCol>
                <a:gridCol w="497693">
                  <a:extLst>
                    <a:ext uri="{9D8B030D-6E8A-4147-A177-3AD203B41FA5}">
                      <a16:colId xmlns:a16="http://schemas.microsoft.com/office/drawing/2014/main" xmlns="" val="20007"/>
                    </a:ext>
                  </a:extLst>
                </a:gridCol>
                <a:gridCol w="508598">
                  <a:extLst>
                    <a:ext uri="{9D8B030D-6E8A-4147-A177-3AD203B41FA5}">
                      <a16:colId xmlns:a16="http://schemas.microsoft.com/office/drawing/2014/main" xmlns="" val="20008"/>
                    </a:ext>
                  </a:extLst>
                </a:gridCol>
                <a:gridCol w="632436">
                  <a:extLst>
                    <a:ext uri="{9D8B030D-6E8A-4147-A177-3AD203B41FA5}">
                      <a16:colId xmlns:a16="http://schemas.microsoft.com/office/drawing/2014/main" xmlns="" val="20009"/>
                    </a:ext>
                  </a:extLst>
                </a:gridCol>
                <a:gridCol w="648792">
                  <a:extLst>
                    <a:ext uri="{9D8B030D-6E8A-4147-A177-3AD203B41FA5}">
                      <a16:colId xmlns:a16="http://schemas.microsoft.com/office/drawing/2014/main" xmlns="" val="20010"/>
                    </a:ext>
                  </a:extLst>
                </a:gridCol>
                <a:gridCol w="712658">
                  <a:extLst>
                    <a:ext uri="{9D8B030D-6E8A-4147-A177-3AD203B41FA5}">
                      <a16:colId xmlns:a16="http://schemas.microsoft.com/office/drawing/2014/main" xmlns="" val="20011"/>
                    </a:ext>
                  </a:extLst>
                </a:gridCol>
              </a:tblGrid>
              <a:tr h="418571">
                <a:tc>
                  <a:txBody>
                    <a:bodyPr/>
                    <a:lstStyle/>
                    <a:p>
                      <a:pPr algn="ctr">
                        <a:spcAft>
                          <a:spcPts val="0"/>
                        </a:spcAft>
                      </a:pPr>
                      <a:r>
                        <a:rPr lang="en-GB" sz="1100" b="1" dirty="0">
                          <a:solidFill>
                            <a:srgbClr val="FFFFFF"/>
                          </a:solidFill>
                          <a:latin typeface="Calibri"/>
                          <a:ea typeface="Times New Roman"/>
                          <a:cs typeface="Times New Roman"/>
                        </a:rPr>
                        <a:t>MODELLO</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CODICE</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 (COPERTI)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 SCOPERTI)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TOT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ing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H out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Diam. (mm)</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Lt /s</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Litri OLI</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Litri tot.</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DN1/DN2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0"/>
                  </a:ext>
                </a:extLst>
              </a:tr>
              <a:tr h="217709">
                <a:tc>
                  <a:txBody>
                    <a:bodyPr/>
                    <a:lstStyle/>
                    <a:p>
                      <a:pPr>
                        <a:spcAft>
                          <a:spcPts val="0"/>
                        </a:spcAft>
                      </a:pPr>
                      <a:r>
                        <a:rPr lang="en-GB" sz="1100" b="1">
                          <a:solidFill>
                            <a:srgbClr val="FFFFFF"/>
                          </a:solidFill>
                          <a:latin typeface="Calibri"/>
                          <a:ea typeface="Times New Roman"/>
                          <a:cs typeface="Times New Roman"/>
                        </a:rPr>
                        <a:t>OIL-6</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dirty="0">
                          <a:solidFill>
                            <a:srgbClr val="000000"/>
                          </a:solidFill>
                          <a:latin typeface="Calibri"/>
                          <a:ea typeface="Times New Roman"/>
                          <a:cs typeface="Times New Roman"/>
                        </a:rPr>
                        <a:t>ASR0C06</a:t>
                      </a:r>
                      <a:endParaRPr lang="en-GB" sz="1000" dirty="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875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315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58</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985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17709">
                <a:tc>
                  <a:txBody>
                    <a:bodyPr/>
                    <a:lstStyle/>
                    <a:p>
                      <a:pPr>
                        <a:spcAft>
                          <a:spcPts val="0"/>
                        </a:spcAft>
                      </a:pPr>
                      <a:r>
                        <a:rPr lang="en-GB" sz="1100" b="1">
                          <a:solidFill>
                            <a:srgbClr val="FFFFFF"/>
                          </a:solidFill>
                          <a:latin typeface="Calibri"/>
                          <a:ea typeface="Times New Roman"/>
                          <a:cs typeface="Times New Roman"/>
                        </a:rPr>
                        <a:t>OIL-9</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ASR0C09</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1290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1195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74</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1295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17709">
                <a:tc>
                  <a:txBody>
                    <a:bodyPr/>
                    <a:lstStyle/>
                    <a:p>
                      <a:pPr>
                        <a:spcAft>
                          <a:spcPts val="0"/>
                        </a:spcAft>
                      </a:pPr>
                      <a:r>
                        <a:rPr lang="en-GB" sz="1100" b="1">
                          <a:solidFill>
                            <a:srgbClr val="FFFFFF"/>
                          </a:solidFill>
                          <a:latin typeface="Calibri"/>
                          <a:ea typeface="Times New Roman"/>
                          <a:cs typeface="Times New Roman"/>
                        </a:rPr>
                        <a:t>OIL-12</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ASR0C12</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1550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1455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17709">
                <a:tc>
                  <a:txBody>
                    <a:bodyPr/>
                    <a:lstStyle/>
                    <a:p>
                      <a:pPr>
                        <a:spcAft>
                          <a:spcPts val="0"/>
                        </a:spcAft>
                      </a:pPr>
                      <a:r>
                        <a:rPr lang="en-GB" sz="1100" b="1">
                          <a:solidFill>
                            <a:srgbClr val="FFFFFF"/>
                          </a:solidFill>
                          <a:latin typeface="Calibri"/>
                          <a:ea typeface="Times New Roman"/>
                          <a:cs typeface="Times New Roman"/>
                        </a:rPr>
                        <a:t>OIL-15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1445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4,3</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2150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17709">
                <a:tc>
                  <a:txBody>
                    <a:bodyPr/>
                    <a:lstStyle/>
                    <a:p>
                      <a:pPr>
                        <a:spcAft>
                          <a:spcPts val="0"/>
                        </a:spcAft>
                      </a:pPr>
                      <a:r>
                        <a:rPr lang="en-GB" sz="1100" b="1">
                          <a:solidFill>
                            <a:srgbClr val="FFFFFF"/>
                          </a:solidFill>
                          <a:latin typeface="Calibri"/>
                          <a:ea typeface="Times New Roman"/>
                          <a:cs typeface="Times New Roman"/>
                        </a:rPr>
                        <a:t>OIL-18</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ASR0C18</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2375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940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1990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1735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5,2</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2680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17709">
                <a:tc>
                  <a:txBody>
                    <a:bodyPr/>
                    <a:lstStyle/>
                    <a:p>
                      <a:pPr>
                        <a:spcAft>
                          <a:spcPts val="0"/>
                        </a:spcAft>
                      </a:pPr>
                      <a:r>
                        <a:rPr lang="en-GB" sz="1100" b="1">
                          <a:solidFill>
                            <a:srgbClr val="FFFFFF"/>
                          </a:solidFill>
                          <a:latin typeface="Calibri"/>
                          <a:ea typeface="Times New Roman"/>
                          <a:cs typeface="Times New Roman"/>
                        </a:rPr>
                        <a:t>OIL-25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ASR0C25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2280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1910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1650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3520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125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17709">
                <a:tc>
                  <a:txBody>
                    <a:bodyPr/>
                    <a:lstStyle/>
                    <a:p>
                      <a:pPr>
                        <a:spcAft>
                          <a:spcPts val="0"/>
                        </a:spcAft>
                      </a:pPr>
                      <a:r>
                        <a:rPr lang="en-GB" sz="1100" b="1">
                          <a:solidFill>
                            <a:srgbClr val="FFFFFF"/>
                          </a:solidFill>
                          <a:latin typeface="Calibri"/>
                          <a:ea typeface="Times New Roman"/>
                          <a:cs typeface="Times New Roman"/>
                        </a:rPr>
                        <a:t>OIL-35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a:solidFill>
                            <a:srgbClr val="000000"/>
                          </a:solidFill>
                          <a:latin typeface="Calibri"/>
                          <a:ea typeface="Times New Roman"/>
                          <a:cs typeface="Times New Roman"/>
                        </a:rPr>
                        <a:t>ASR0C35</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4500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1820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1900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1475</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2270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300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5060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17709">
                <a:tc>
                  <a:txBody>
                    <a:bodyPr/>
                    <a:lstStyle/>
                    <a:p>
                      <a:pPr>
                        <a:spcAft>
                          <a:spcPts val="0"/>
                        </a:spcAft>
                      </a:pPr>
                      <a:r>
                        <a:rPr lang="en-GB" sz="1100" b="1">
                          <a:solidFill>
                            <a:srgbClr val="FFFFFF"/>
                          </a:solidFill>
                          <a:latin typeface="Calibri"/>
                          <a:ea typeface="Times New Roman"/>
                          <a:cs typeface="Times New Roman"/>
                        </a:rPr>
                        <a:t>OIL-50</a:t>
                      </a:r>
                      <a:endParaRPr lang="en-GB" sz="100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spcAft>
                          <a:spcPts val="0"/>
                        </a:spcAft>
                      </a:pPr>
                      <a:r>
                        <a:rPr lang="en-GB" sz="1100" dirty="0">
                          <a:solidFill>
                            <a:srgbClr val="000000"/>
                          </a:solidFill>
                          <a:latin typeface="Calibri"/>
                          <a:ea typeface="Times New Roman"/>
                          <a:cs typeface="Times New Roman"/>
                        </a:rPr>
                        <a:t>ASR0C50</a:t>
                      </a:r>
                      <a:endParaRPr lang="en-GB" sz="1000" dirty="0">
                        <a:latin typeface="Times New Roman"/>
                        <a:ea typeface="Times New Roman"/>
                        <a:cs typeface="Times New Roman"/>
                      </a:endParaRPr>
                    </a:p>
                  </a:txBody>
                  <a:tcPr marL="67180" marR="671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6370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2500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2430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2130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2000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2270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16</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420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a:solidFill>
                            <a:srgbClr val="000000"/>
                          </a:solidFill>
                          <a:latin typeface="Calibri"/>
                          <a:ea typeface="Times New Roman"/>
                          <a:cs typeface="Times New Roman"/>
                        </a:rPr>
                        <a:t>7100</a:t>
                      </a:r>
                      <a:endParaRPr lang="en-GB" sz="100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100" dirty="0">
                          <a:solidFill>
                            <a:srgbClr val="000000"/>
                          </a:solidFill>
                          <a:latin typeface="Calibri"/>
                          <a:ea typeface="Times New Roman"/>
                          <a:cs typeface="Times New Roman"/>
                        </a:rPr>
                        <a:t>160</a:t>
                      </a:r>
                      <a:endParaRPr lang="en-GB" sz="1000" dirty="0">
                        <a:latin typeface="Times New Roman"/>
                        <a:ea typeface="Times New Roman"/>
                        <a:cs typeface="Times New Roman"/>
                      </a:endParaRPr>
                    </a:p>
                  </a:txBody>
                  <a:tcPr marL="67180" marR="671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
        <p:nvSpPr>
          <p:cNvPr id="5" name="Rettangolo 4"/>
          <p:cNvSpPr/>
          <p:nvPr/>
        </p:nvSpPr>
        <p:spPr>
          <a:xfrm>
            <a:off x="2529727" y="855367"/>
            <a:ext cx="936104" cy="24482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5292080" y="892238"/>
            <a:ext cx="720080" cy="24482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Titolo 1"/>
          <p:cNvSpPr txBox="1">
            <a:spLocks/>
          </p:cNvSpPr>
          <p:nvPr/>
        </p:nvSpPr>
        <p:spPr>
          <a:xfrm>
            <a:off x="755576" y="3399365"/>
            <a:ext cx="3312368" cy="4900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1600" dirty="0"/>
              <a:t>PIOVOSITA’ = 5,8 – 6,3 L/S X 1000 MQ</a:t>
            </a:r>
          </a:p>
        </p:txBody>
      </p:sp>
      <p:sp>
        <p:nvSpPr>
          <p:cNvPr id="8" name="Titolo 1"/>
          <p:cNvSpPr txBox="1">
            <a:spLocks/>
          </p:cNvSpPr>
          <p:nvPr/>
        </p:nvSpPr>
        <p:spPr>
          <a:xfrm>
            <a:off x="4211960" y="3581706"/>
            <a:ext cx="3312368" cy="4900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1600" dirty="0"/>
              <a:t>TAGLIA DISOLEATORE</a:t>
            </a:r>
          </a:p>
        </p:txBody>
      </p:sp>
      <p:pic>
        <p:nvPicPr>
          <p:cNvPr id="9" name="Immagine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04048" y="4149080"/>
            <a:ext cx="3600400" cy="2545924"/>
          </a:xfrm>
          <a:prstGeom prst="rect">
            <a:avLst/>
          </a:prstGeom>
        </p:spPr>
      </p:pic>
      <p:pic>
        <p:nvPicPr>
          <p:cNvPr id="10" name="Immagine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59632" y="3985157"/>
            <a:ext cx="1935244" cy="2666861"/>
          </a:xfrm>
          <a:prstGeom prst="rect">
            <a:avLst/>
          </a:prstGeom>
        </p:spPr>
      </p:pic>
    </p:spTree>
    <p:extLst>
      <p:ext uri="{BB962C8B-B14F-4D97-AF65-F5344CB8AC3E}">
        <p14:creationId xmlns:p14="http://schemas.microsoft.com/office/powerpoint/2010/main" xmlns="" val="11395297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0648"/>
            <a:ext cx="8568952" cy="504056"/>
          </a:xfrm>
        </p:spPr>
        <p:txBody>
          <a:bodyPr>
            <a:normAutofit fontScale="90000"/>
          </a:bodyPr>
          <a:lstStyle/>
          <a:p>
            <a:r>
              <a:rPr lang="it-IT" sz="2800" dirty="0"/>
              <a:t>PROBLEMA IDROLOGICO DEI DISOLEATORI</a:t>
            </a:r>
          </a:p>
        </p:txBody>
      </p:sp>
      <p:pic>
        <p:nvPicPr>
          <p:cNvPr id="3" name="Immagin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3528" y="1354599"/>
            <a:ext cx="6061228" cy="2952328"/>
          </a:xfrm>
          <a:prstGeom prst="rect">
            <a:avLst/>
          </a:prstGeom>
        </p:spPr>
      </p:pic>
      <p:sp>
        <p:nvSpPr>
          <p:cNvPr id="4" name="Titolo 1"/>
          <p:cNvSpPr txBox="1">
            <a:spLocks/>
          </p:cNvSpPr>
          <p:nvPr/>
        </p:nvSpPr>
        <p:spPr>
          <a:xfrm>
            <a:off x="-324544" y="687207"/>
            <a:ext cx="8568952" cy="50405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800" dirty="0"/>
              <a:t>GUMBEL</a:t>
            </a:r>
          </a:p>
        </p:txBody>
      </p:sp>
      <p:pic>
        <p:nvPicPr>
          <p:cNvPr id="5" name="Immagin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3568" y="4509120"/>
            <a:ext cx="6042498" cy="2201380"/>
          </a:xfrm>
          <a:prstGeom prst="rect">
            <a:avLst/>
          </a:prstGeom>
        </p:spPr>
      </p:pic>
      <p:sp>
        <p:nvSpPr>
          <p:cNvPr id="6" name="Rettangolo 5"/>
          <p:cNvSpPr/>
          <p:nvPr/>
        </p:nvSpPr>
        <p:spPr>
          <a:xfrm>
            <a:off x="2699792" y="4509120"/>
            <a:ext cx="2304256" cy="9361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Freccia in giù 6"/>
          <p:cNvSpPr/>
          <p:nvPr/>
        </p:nvSpPr>
        <p:spPr>
          <a:xfrm>
            <a:off x="4091362" y="1191263"/>
            <a:ext cx="216532" cy="4818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mc:Choice xmlns:a14="http://schemas.microsoft.com/office/drawing/2010/main" xmlns="" Requires="a14">
          <p:sp>
            <p:nvSpPr>
              <p:cNvPr id="8" name="CasellaDiTesto 7"/>
              <p:cNvSpPr txBox="1"/>
              <p:nvPr/>
            </p:nvSpPr>
            <p:spPr>
              <a:xfrm>
                <a:off x="6361378" y="2553764"/>
                <a:ext cx="2340310" cy="276999"/>
              </a:xfrm>
              <a:prstGeom prst="rect">
                <a:avLst/>
              </a:prstGeom>
              <a:solidFill>
                <a:schemeClr val="accent6">
                  <a:lumMod val="60000"/>
                  <a:lumOff val="40000"/>
                </a:schemeClr>
              </a:solid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p>
                        <m:sSupPr>
                          <m:ctrlPr>
                            <a:rPr lang="it-IT" i="1" smtClean="0">
                              <a:latin typeface="Cambria Math" panose="02040503050406030204" pitchFamily="18" charset="0"/>
                            </a:rPr>
                          </m:ctrlPr>
                        </m:sSupPr>
                        <m:e>
                          <m:r>
                            <a:rPr lang="it-IT" b="0" i="1" smtClean="0">
                              <a:latin typeface="Cambria Math" panose="02040503050406030204" pitchFamily="18" charset="0"/>
                            </a:rPr>
                            <m:t>h</m:t>
                          </m:r>
                          <m:r>
                            <a:rPr lang="it-IT" b="0" i="1" smtClean="0">
                              <a:latin typeface="Cambria Math" panose="02040503050406030204" pitchFamily="18" charset="0"/>
                            </a:rPr>
                            <m:t>=</m:t>
                          </m:r>
                          <m:r>
                            <a:rPr lang="it-IT" b="0" i="1" smtClean="0">
                              <a:latin typeface="Cambria Math" panose="02040503050406030204" pitchFamily="18" charset="0"/>
                            </a:rPr>
                            <m:t>𝑎</m:t>
                          </m:r>
                          <m:r>
                            <a:rPr lang="it-IT" b="0" i="1" smtClean="0">
                              <a:latin typeface="Cambria Math" panose="02040503050406030204" pitchFamily="18" charset="0"/>
                            </a:rPr>
                            <m:t>∗</m:t>
                          </m:r>
                          <m:r>
                            <a:rPr lang="it-IT" b="0" i="1" smtClean="0">
                              <a:latin typeface="Cambria Math" panose="02040503050406030204" pitchFamily="18" charset="0"/>
                            </a:rPr>
                            <m:t>𝑡</m:t>
                          </m:r>
                        </m:e>
                        <m:sup>
                          <m:r>
                            <a:rPr lang="it-IT" b="0" i="1" smtClean="0">
                              <a:latin typeface="Cambria Math" panose="02040503050406030204" pitchFamily="18" charset="0"/>
                            </a:rPr>
                            <m:t>𝑛</m:t>
                          </m:r>
                        </m:sup>
                      </m:sSup>
                    </m:oMath>
                  </m:oMathPara>
                </a14:m>
                <a:endParaRPr lang="it-IT" dirty="0"/>
              </a:p>
            </p:txBody>
          </p:sp>
        </mc:Choice>
        <mc:Fallback>
          <p:sp>
            <p:nvSpPr>
              <p:cNvPr id="8" name="CasellaDiTesto 7"/>
              <p:cNvSpPr txBox="1">
                <a:spLocks noRot="1" noChangeAspect="1" noMove="1" noResize="1" noEditPoints="1" noAdjustHandles="1" noChangeArrowheads="1" noChangeShapeType="1" noTextEdit="1"/>
              </p:cNvSpPr>
              <p:nvPr/>
            </p:nvSpPr>
            <p:spPr>
              <a:xfrm>
                <a:off x="6361378" y="2553764"/>
                <a:ext cx="2340310" cy="276999"/>
              </a:xfrm>
              <a:prstGeom prst="rect">
                <a:avLst/>
              </a:prstGeom>
              <a:blipFill>
                <a:blip r:embed="rId4" cstate="print"/>
                <a:stretch>
                  <a:fillRect b="-8889"/>
                </a:stretch>
              </a:blipFill>
            </p:spPr>
            <p:txBody>
              <a:bodyPr/>
              <a:lstStyle/>
              <a:p>
                <a:r>
                  <a:rPr lang="it-IT">
                    <a:noFill/>
                  </a:rPr>
                  <a:t> </a:t>
                </a:r>
              </a:p>
            </p:txBody>
          </p:sp>
        </mc:Fallback>
      </mc:AlternateContent>
      <mc:AlternateContent xmlns:mc="http://schemas.openxmlformats.org/markup-compatibility/2006">
        <mc:Choice xmlns:a14="http://schemas.microsoft.com/office/drawing/2010/main" xmlns="" Requires="a14">
          <p:sp>
            <p:nvSpPr>
              <p:cNvPr id="9" name="CasellaDiTesto 8"/>
              <p:cNvSpPr txBox="1"/>
              <p:nvPr/>
            </p:nvSpPr>
            <p:spPr>
              <a:xfrm>
                <a:off x="6012160" y="4869106"/>
                <a:ext cx="2340310" cy="276999"/>
              </a:xfrm>
              <a:prstGeom prst="rect">
                <a:avLst/>
              </a:prstGeom>
              <a:solidFill>
                <a:schemeClr val="accent6">
                  <a:lumMod val="60000"/>
                  <a:lumOff val="40000"/>
                </a:schemeClr>
              </a:solid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p>
                        <m:sSupPr>
                          <m:ctrlPr>
                            <a:rPr lang="it-IT" i="1" smtClean="0">
                              <a:latin typeface="Cambria Math" panose="02040503050406030204" pitchFamily="18" charset="0"/>
                            </a:rPr>
                          </m:ctrlPr>
                        </m:sSupPr>
                        <m:e>
                          <m:r>
                            <a:rPr lang="it-IT" b="0" i="1" smtClean="0">
                              <a:latin typeface="Cambria Math" panose="02040503050406030204" pitchFamily="18" charset="0"/>
                            </a:rPr>
                            <m:t>h</m:t>
                          </m:r>
                          <m:r>
                            <a:rPr lang="it-IT" b="0" i="1" smtClean="0">
                              <a:latin typeface="Cambria Math" panose="02040503050406030204" pitchFamily="18" charset="0"/>
                            </a:rPr>
                            <m:t>=</m:t>
                          </m:r>
                          <m:r>
                            <a:rPr lang="it-IT" b="0" i="1" smtClean="0">
                              <a:latin typeface="Cambria Math" panose="02040503050406030204" pitchFamily="18" charset="0"/>
                            </a:rPr>
                            <m:t>𝑎</m:t>
                          </m:r>
                          <m:r>
                            <a:rPr lang="it-IT" b="0" i="1" smtClean="0">
                              <a:latin typeface="Cambria Math" panose="02040503050406030204" pitchFamily="18" charset="0"/>
                            </a:rPr>
                            <m:t>∗</m:t>
                          </m:r>
                          <m:r>
                            <a:rPr lang="it-IT" b="0" i="1" smtClean="0">
                              <a:latin typeface="Cambria Math" panose="02040503050406030204" pitchFamily="18" charset="0"/>
                            </a:rPr>
                            <m:t>𝑡</m:t>
                          </m:r>
                        </m:e>
                        <m:sup>
                          <m:r>
                            <a:rPr lang="it-IT" b="0" i="1" smtClean="0">
                              <a:latin typeface="Cambria Math" panose="02040503050406030204" pitchFamily="18" charset="0"/>
                            </a:rPr>
                            <m:t>𝑛</m:t>
                          </m:r>
                        </m:sup>
                      </m:sSup>
                    </m:oMath>
                  </m:oMathPara>
                </a14:m>
                <a:endParaRPr lang="it-IT" dirty="0"/>
              </a:p>
            </p:txBody>
          </p:sp>
        </mc:Choice>
        <mc:Fallback>
          <p:sp>
            <p:nvSpPr>
              <p:cNvPr id="9" name="CasellaDiTesto 8"/>
              <p:cNvSpPr txBox="1">
                <a:spLocks noRot="1" noChangeAspect="1" noMove="1" noResize="1" noEditPoints="1" noAdjustHandles="1" noChangeArrowheads="1" noChangeShapeType="1" noTextEdit="1"/>
              </p:cNvSpPr>
              <p:nvPr/>
            </p:nvSpPr>
            <p:spPr>
              <a:xfrm>
                <a:off x="6012160" y="4869106"/>
                <a:ext cx="2340310" cy="276999"/>
              </a:xfrm>
              <a:prstGeom prst="rect">
                <a:avLst/>
              </a:prstGeom>
              <a:blipFill>
                <a:blip r:embed="rId5" cstate="print"/>
                <a:stretch>
                  <a:fillRect b="-8889"/>
                </a:stretch>
              </a:blipFill>
            </p:spPr>
            <p:txBody>
              <a:bodyPr/>
              <a:lstStyle/>
              <a:p>
                <a:r>
                  <a:rPr lang="it-IT">
                    <a:noFill/>
                  </a:rPr>
                  <a:t> </a:t>
                </a:r>
              </a:p>
            </p:txBody>
          </p:sp>
        </mc:Fallback>
      </mc:AlternateContent>
    </p:spTree>
    <p:extLst>
      <p:ext uri="{BB962C8B-B14F-4D97-AF65-F5344CB8AC3E}">
        <p14:creationId xmlns:p14="http://schemas.microsoft.com/office/powerpoint/2010/main" xmlns="" val="15387515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22552" y="188640"/>
            <a:ext cx="5976664" cy="2779844"/>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22552" y="2780928"/>
            <a:ext cx="5897720" cy="3802408"/>
          </a:xfrm>
          <a:prstGeom prst="rect">
            <a:avLst/>
          </a:prstGeom>
        </p:spPr>
      </p:pic>
    </p:spTree>
    <p:extLst>
      <p:ext uri="{BB962C8B-B14F-4D97-AF65-F5344CB8AC3E}">
        <p14:creationId xmlns:p14="http://schemas.microsoft.com/office/powerpoint/2010/main" xmlns="" val="16407356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hlinkClick r:id="rId3" action="ppaction://hlinkfile"/>
          </p:cNvPr>
          <p:cNvSpPr txBox="1"/>
          <p:nvPr/>
        </p:nvSpPr>
        <p:spPr>
          <a:xfrm>
            <a:off x="287016" y="404664"/>
            <a:ext cx="8856984" cy="584775"/>
          </a:xfrm>
          <a:prstGeom prst="rect">
            <a:avLst/>
          </a:prstGeom>
          <a:noFill/>
        </p:spPr>
        <p:txBody>
          <a:bodyPr wrap="square" rtlCol="0">
            <a:spAutoFit/>
          </a:bodyPr>
          <a:lstStyle/>
          <a:p>
            <a:r>
              <a:rPr lang="it-IT" sz="3200" b="1" u="sng" dirty="0">
                <a:solidFill>
                  <a:srgbClr val="1C6E1C"/>
                </a:solidFill>
              </a:rPr>
              <a:t>DISSABBIATORI/DEFANGATORI</a:t>
            </a:r>
          </a:p>
        </p:txBody>
      </p:sp>
      <p:graphicFrame>
        <p:nvGraphicFramePr>
          <p:cNvPr id="4" name="Tabella 3"/>
          <p:cNvGraphicFramePr>
            <a:graphicFrameLocks noGrp="1"/>
          </p:cNvGraphicFramePr>
          <p:nvPr>
            <p:extLst>
              <p:ext uri="{D42A27DB-BD31-4B8C-83A1-F6EECF244321}">
                <p14:modId xmlns:p14="http://schemas.microsoft.com/office/powerpoint/2010/main" xmlns="" val="1124426903"/>
              </p:ext>
            </p:extLst>
          </p:nvPr>
        </p:nvGraphicFramePr>
        <p:xfrm>
          <a:off x="539552" y="1196752"/>
          <a:ext cx="8208912" cy="4248474"/>
        </p:xfrm>
        <a:graphic>
          <a:graphicData uri="http://schemas.openxmlformats.org/drawingml/2006/table">
            <a:tbl>
              <a:tblPr/>
              <a:tblGrid>
                <a:gridCol w="1310572">
                  <a:extLst>
                    <a:ext uri="{9D8B030D-6E8A-4147-A177-3AD203B41FA5}">
                      <a16:colId xmlns:a16="http://schemas.microsoft.com/office/drawing/2014/main" xmlns="" val="20000"/>
                    </a:ext>
                  </a:extLst>
                </a:gridCol>
                <a:gridCol w="589569">
                  <a:extLst>
                    <a:ext uri="{9D8B030D-6E8A-4147-A177-3AD203B41FA5}">
                      <a16:colId xmlns:a16="http://schemas.microsoft.com/office/drawing/2014/main" xmlns="" val="20001"/>
                    </a:ext>
                  </a:extLst>
                </a:gridCol>
                <a:gridCol w="901253">
                  <a:extLst>
                    <a:ext uri="{9D8B030D-6E8A-4147-A177-3AD203B41FA5}">
                      <a16:colId xmlns:a16="http://schemas.microsoft.com/office/drawing/2014/main" xmlns="" val="20002"/>
                    </a:ext>
                  </a:extLst>
                </a:gridCol>
                <a:gridCol w="901253">
                  <a:extLst>
                    <a:ext uri="{9D8B030D-6E8A-4147-A177-3AD203B41FA5}">
                      <a16:colId xmlns:a16="http://schemas.microsoft.com/office/drawing/2014/main" xmlns="" val="20003"/>
                    </a:ext>
                  </a:extLst>
                </a:gridCol>
                <a:gridCol w="901253">
                  <a:extLst>
                    <a:ext uri="{9D8B030D-6E8A-4147-A177-3AD203B41FA5}">
                      <a16:colId xmlns:a16="http://schemas.microsoft.com/office/drawing/2014/main" xmlns="" val="20004"/>
                    </a:ext>
                  </a:extLst>
                </a:gridCol>
                <a:gridCol w="1098402">
                  <a:extLst>
                    <a:ext uri="{9D8B030D-6E8A-4147-A177-3AD203B41FA5}">
                      <a16:colId xmlns:a16="http://schemas.microsoft.com/office/drawing/2014/main" xmlns="" val="20005"/>
                    </a:ext>
                  </a:extLst>
                </a:gridCol>
                <a:gridCol w="704104">
                  <a:extLst>
                    <a:ext uri="{9D8B030D-6E8A-4147-A177-3AD203B41FA5}">
                      <a16:colId xmlns:a16="http://schemas.microsoft.com/office/drawing/2014/main" xmlns="" val="20006"/>
                    </a:ext>
                  </a:extLst>
                </a:gridCol>
                <a:gridCol w="901253">
                  <a:extLst>
                    <a:ext uri="{9D8B030D-6E8A-4147-A177-3AD203B41FA5}">
                      <a16:colId xmlns:a16="http://schemas.microsoft.com/office/drawing/2014/main" xmlns="" val="20007"/>
                    </a:ext>
                  </a:extLst>
                </a:gridCol>
                <a:gridCol w="901253">
                  <a:extLst>
                    <a:ext uri="{9D8B030D-6E8A-4147-A177-3AD203B41FA5}">
                      <a16:colId xmlns:a16="http://schemas.microsoft.com/office/drawing/2014/main" xmlns="" val="20008"/>
                    </a:ext>
                  </a:extLst>
                </a:gridCol>
              </a:tblGrid>
              <a:tr h="2171841">
                <a:tc>
                  <a:txBody>
                    <a:bodyPr/>
                    <a:lstStyle/>
                    <a:p>
                      <a:pPr algn="ctr">
                        <a:spcAft>
                          <a:spcPts val="0"/>
                        </a:spcAft>
                      </a:pPr>
                      <a:r>
                        <a:rPr lang="en-GB" sz="1000" b="1" dirty="0">
                          <a:solidFill>
                            <a:srgbClr val="FFFFFF"/>
                          </a:solidFill>
                          <a:latin typeface="Calibri"/>
                          <a:ea typeface="Times New Roman"/>
                          <a:cs typeface="Times New Roman"/>
                        </a:rPr>
                        <a:t>DISSABBIATORE</a:t>
                      </a:r>
                      <a:endParaRPr lang="en-GB" sz="1000" dirty="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AREA  PIAZZALE  SCOPERTO</a:t>
                      </a:r>
                      <a:endParaRPr lang="en-GB" sz="100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AREA PIAZZALE COPERTO</a:t>
                      </a:r>
                      <a:endParaRPr lang="en-GB" sz="100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PORTATA </a:t>
                      </a:r>
                      <a:endParaRPr lang="en-GB" sz="100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VOLUME UTILE</a:t>
                      </a:r>
                      <a:endParaRPr lang="en-GB" sz="100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it-IT" sz="1000" b="1" dirty="0">
                          <a:solidFill>
                            <a:srgbClr val="FFFFFF"/>
                          </a:solidFill>
                          <a:latin typeface="Calibri"/>
                          <a:ea typeface="Times New Roman"/>
                          <a:cs typeface="Times New Roman"/>
                        </a:rPr>
                        <a:t>INGOMBRO DISSABBIATORE     </a:t>
                      </a:r>
                      <a:r>
                        <a:rPr lang="it-IT" sz="1400" b="1" dirty="0">
                          <a:solidFill>
                            <a:srgbClr val="FFFFFF"/>
                          </a:solidFill>
                          <a:latin typeface="DilleniaUPC"/>
                          <a:ea typeface="Times New Roman"/>
                          <a:cs typeface="Times New Roman"/>
                        </a:rPr>
                        <a:t>Ø</a:t>
                      </a:r>
                      <a:r>
                        <a:rPr lang="it-IT" sz="1000" b="1" dirty="0">
                          <a:solidFill>
                            <a:srgbClr val="FFFFFF"/>
                          </a:solidFill>
                          <a:latin typeface="Calibri"/>
                          <a:ea typeface="Times New Roman"/>
                          <a:cs typeface="Times New Roman"/>
                        </a:rPr>
                        <a:t>  x h</a:t>
                      </a:r>
                      <a:endParaRPr lang="en-GB" sz="1000" dirty="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dirty="0">
                          <a:solidFill>
                            <a:srgbClr val="FFFFFF"/>
                          </a:solidFill>
                          <a:latin typeface="Calibri"/>
                          <a:ea typeface="Times New Roman"/>
                          <a:cs typeface="Times New Roman"/>
                        </a:rPr>
                        <a:t>DIAMETRO TUBI</a:t>
                      </a:r>
                      <a:endParaRPr lang="en-GB" sz="1000" dirty="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ALTEZZA INGRESSO</a:t>
                      </a:r>
                      <a:endParaRPr lang="en-GB" sz="100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000" b="1">
                          <a:solidFill>
                            <a:srgbClr val="FFFFFF"/>
                          </a:solidFill>
                          <a:latin typeface="Calibri"/>
                          <a:ea typeface="Times New Roman"/>
                          <a:cs typeface="Times New Roman"/>
                        </a:rPr>
                        <a:t>ALTEZZA USCITA</a:t>
                      </a:r>
                      <a:endParaRPr lang="en-GB" sz="1000">
                        <a:latin typeface="Times New Roman"/>
                        <a:ea typeface="Times New Roman"/>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0"/>
                  </a:ext>
                </a:extLst>
              </a:tr>
              <a:tr h="230737">
                <a:tc>
                  <a:txBody>
                    <a:bodyPr/>
                    <a:lstStyle/>
                    <a:p>
                      <a:pPr algn="ctr">
                        <a:spcAft>
                          <a:spcPts val="0"/>
                        </a:spcAft>
                      </a:pPr>
                      <a:r>
                        <a:rPr lang="en-GB" sz="1000" b="1">
                          <a:solidFill>
                            <a:srgbClr val="FFFFFF"/>
                          </a:solidFill>
                          <a:latin typeface="Calibri"/>
                          <a:ea typeface="Times New Roman"/>
                          <a:cs typeface="Times New Roman"/>
                        </a:rPr>
                        <a:t>ARTICOLO</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MQ</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L/S</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LITRI</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cm</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mm</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cm</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cm</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1"/>
                  </a:ext>
                </a:extLst>
              </a:tr>
              <a:tr h="230737">
                <a:tc>
                  <a:txBody>
                    <a:bodyPr/>
                    <a:lstStyle/>
                    <a:p>
                      <a:pPr>
                        <a:spcAft>
                          <a:spcPts val="0"/>
                        </a:spcAft>
                      </a:pPr>
                      <a:r>
                        <a:rPr lang="en-GB" sz="1000" b="1">
                          <a:solidFill>
                            <a:srgbClr val="FFFFFF"/>
                          </a:solidFill>
                          <a:latin typeface="Calibri"/>
                          <a:ea typeface="Times New Roman"/>
                          <a:cs typeface="Times New Roman"/>
                        </a:rPr>
                        <a:t>ELBI-DIS 370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370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740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2</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853</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131 x 124</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110</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103</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dirty="0">
                          <a:solidFill>
                            <a:srgbClr val="FFFFFF"/>
                          </a:solidFill>
                          <a:latin typeface="Calibri"/>
                          <a:ea typeface="Times New Roman"/>
                          <a:cs typeface="Times New Roman"/>
                        </a:rPr>
                        <a:t>93,5</a:t>
                      </a:r>
                      <a:endParaRPr lang="en-GB" sz="10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2"/>
                  </a:ext>
                </a:extLst>
              </a:tr>
              <a:tr h="230737">
                <a:tc>
                  <a:txBody>
                    <a:bodyPr/>
                    <a:lstStyle/>
                    <a:p>
                      <a:pPr>
                        <a:spcAft>
                          <a:spcPts val="0"/>
                        </a:spcAft>
                      </a:pPr>
                      <a:r>
                        <a:rPr lang="en-GB" sz="1000" b="1">
                          <a:solidFill>
                            <a:srgbClr val="FFFFFF"/>
                          </a:solidFill>
                          <a:latin typeface="Calibri"/>
                          <a:ea typeface="Times New Roman"/>
                          <a:cs typeface="Times New Roman"/>
                        </a:rPr>
                        <a:t>ELBI-DIS 500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500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1000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2,8</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1150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131 x 150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110</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129</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119,5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3"/>
                  </a:ext>
                </a:extLst>
              </a:tr>
              <a:tr h="230737">
                <a:tc>
                  <a:txBody>
                    <a:bodyPr/>
                    <a:lstStyle/>
                    <a:p>
                      <a:pPr>
                        <a:spcAft>
                          <a:spcPts val="0"/>
                        </a:spcAft>
                      </a:pPr>
                      <a:r>
                        <a:rPr lang="en-GB" sz="1000" b="1">
                          <a:solidFill>
                            <a:srgbClr val="FFFFFF"/>
                          </a:solidFill>
                          <a:latin typeface="Calibri"/>
                          <a:ea typeface="Times New Roman"/>
                          <a:cs typeface="Times New Roman"/>
                        </a:rPr>
                        <a:t>ELBI-DIS 640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640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1280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3,5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1490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131 x 176</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110</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155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145,5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4"/>
                  </a:ext>
                </a:extLst>
              </a:tr>
              <a:tr h="230737">
                <a:tc>
                  <a:txBody>
                    <a:bodyPr/>
                    <a:lstStyle/>
                    <a:p>
                      <a:pPr>
                        <a:spcAft>
                          <a:spcPts val="0"/>
                        </a:spcAft>
                      </a:pPr>
                      <a:r>
                        <a:rPr lang="en-GB" sz="1000" b="1">
                          <a:solidFill>
                            <a:srgbClr val="FFFFFF"/>
                          </a:solidFill>
                          <a:latin typeface="Calibri"/>
                          <a:ea typeface="Times New Roman"/>
                          <a:cs typeface="Times New Roman"/>
                        </a:rPr>
                        <a:t>ELBI-DIS 940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940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1880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5,2</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2170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165 x 170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125</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144,5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133</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5"/>
                  </a:ext>
                </a:extLst>
              </a:tr>
              <a:tr h="230737">
                <a:tc>
                  <a:txBody>
                    <a:bodyPr/>
                    <a:lstStyle/>
                    <a:p>
                      <a:pPr>
                        <a:spcAft>
                          <a:spcPts val="0"/>
                        </a:spcAft>
                      </a:pPr>
                      <a:r>
                        <a:rPr lang="en-GB" sz="1000" b="1">
                          <a:solidFill>
                            <a:srgbClr val="FFFFFF"/>
                          </a:solidFill>
                          <a:latin typeface="Calibri"/>
                          <a:ea typeface="Times New Roman"/>
                          <a:cs typeface="Times New Roman"/>
                        </a:rPr>
                        <a:t>ELBI-DIS 1150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1150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2300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6,3</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2740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165 x 199</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125</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173,5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162</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6"/>
                  </a:ext>
                </a:extLst>
              </a:tr>
              <a:tr h="230737">
                <a:tc>
                  <a:txBody>
                    <a:bodyPr/>
                    <a:lstStyle/>
                    <a:p>
                      <a:pPr>
                        <a:spcAft>
                          <a:spcPts val="0"/>
                        </a:spcAft>
                      </a:pPr>
                      <a:r>
                        <a:rPr lang="en-GB" sz="1000" b="1">
                          <a:solidFill>
                            <a:srgbClr val="FFFFFF"/>
                          </a:solidFill>
                          <a:latin typeface="Calibri"/>
                          <a:ea typeface="Times New Roman"/>
                          <a:cs typeface="Times New Roman"/>
                        </a:rPr>
                        <a:t>ELBI-DIS 1400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1400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2800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7,7</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3310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165 x 228</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125</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202,5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191</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7"/>
                  </a:ext>
                </a:extLst>
              </a:tr>
              <a:tr h="230737">
                <a:tc>
                  <a:txBody>
                    <a:bodyPr/>
                    <a:lstStyle/>
                    <a:p>
                      <a:pPr>
                        <a:spcAft>
                          <a:spcPts val="0"/>
                        </a:spcAft>
                      </a:pPr>
                      <a:r>
                        <a:rPr lang="en-GB" sz="1000" b="1">
                          <a:solidFill>
                            <a:srgbClr val="FFFFFF"/>
                          </a:solidFill>
                          <a:latin typeface="Calibri"/>
                          <a:ea typeface="Times New Roman"/>
                          <a:cs typeface="Times New Roman"/>
                        </a:rPr>
                        <a:t>ELBI-DIS 2000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2000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4000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11</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4710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227 x 190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160</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160,5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147,5</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8"/>
                  </a:ext>
                </a:extLst>
              </a:tr>
              <a:tr h="230737">
                <a:tc>
                  <a:txBody>
                    <a:bodyPr/>
                    <a:lstStyle/>
                    <a:p>
                      <a:pPr>
                        <a:spcAft>
                          <a:spcPts val="0"/>
                        </a:spcAft>
                      </a:pPr>
                      <a:r>
                        <a:rPr lang="en-GB" sz="1000" b="1">
                          <a:solidFill>
                            <a:srgbClr val="FFFFFF"/>
                          </a:solidFill>
                          <a:latin typeface="Calibri"/>
                          <a:ea typeface="Times New Roman"/>
                          <a:cs typeface="Times New Roman"/>
                        </a:rPr>
                        <a:t>ELBI-DIS 2900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2900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5800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b="1">
                          <a:solidFill>
                            <a:srgbClr val="FFFFFF"/>
                          </a:solidFill>
                          <a:latin typeface="Calibri"/>
                          <a:ea typeface="Times New Roman"/>
                          <a:cs typeface="Times New Roman"/>
                        </a:rPr>
                        <a:t>16</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6710</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227 x 243</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160</a:t>
                      </a:r>
                      <a:endParaRPr lang="en-GB"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a:solidFill>
                            <a:srgbClr val="FFFFFF"/>
                          </a:solidFill>
                          <a:latin typeface="Calibri"/>
                          <a:ea typeface="Times New Roman"/>
                          <a:cs typeface="Times New Roman"/>
                        </a:rPr>
                        <a:t>213</a:t>
                      </a:r>
                      <a:endParaRPr lang="en-GB"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tc>
                  <a:txBody>
                    <a:bodyPr/>
                    <a:lstStyle/>
                    <a:p>
                      <a:pPr algn="ctr">
                        <a:spcAft>
                          <a:spcPts val="0"/>
                        </a:spcAft>
                      </a:pPr>
                      <a:r>
                        <a:rPr lang="en-GB" sz="1100" dirty="0">
                          <a:solidFill>
                            <a:srgbClr val="FFFFFF"/>
                          </a:solidFill>
                          <a:latin typeface="Calibri"/>
                          <a:ea typeface="Times New Roman"/>
                          <a:cs typeface="Times New Roman"/>
                        </a:rPr>
                        <a:t>200</a:t>
                      </a:r>
                      <a:endParaRPr lang="en-GB" sz="10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ED5"/>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xmlns="" val="3831006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DIS.JPG"/>
          <p:cNvPicPr>
            <a:picLocks noChangeAspect="1"/>
          </p:cNvPicPr>
          <p:nvPr/>
        </p:nvPicPr>
        <p:blipFill>
          <a:blip r:embed="rId2" cstate="print"/>
          <a:stretch>
            <a:fillRect/>
          </a:stretch>
        </p:blipFill>
        <p:spPr>
          <a:xfrm>
            <a:off x="1043608" y="548680"/>
            <a:ext cx="7320388" cy="4153247"/>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hlinkClick r:id="rId2" action="ppaction://hlinkfile"/>
          </p:cNvPr>
          <p:cNvSpPr txBox="1"/>
          <p:nvPr/>
        </p:nvSpPr>
        <p:spPr>
          <a:xfrm>
            <a:off x="287016" y="188640"/>
            <a:ext cx="5293096" cy="584775"/>
          </a:xfrm>
          <a:prstGeom prst="rect">
            <a:avLst/>
          </a:prstGeom>
          <a:noFill/>
        </p:spPr>
        <p:txBody>
          <a:bodyPr wrap="square" rtlCol="0">
            <a:spAutoFit/>
          </a:bodyPr>
          <a:lstStyle/>
          <a:p>
            <a:r>
              <a:rPr lang="it-IT" sz="3200" b="1" u="sng" dirty="0">
                <a:solidFill>
                  <a:srgbClr val="1C6E1C"/>
                </a:solidFill>
              </a:rPr>
              <a:t>EPRAIN C – EPRAIN C – F.C.</a:t>
            </a:r>
          </a:p>
        </p:txBody>
      </p:sp>
      <p:pic>
        <p:nvPicPr>
          <p:cNvPr id="6" name="Immagine 5" descr="EPRAIN C F.C..JPG"/>
          <p:cNvPicPr>
            <a:picLocks noChangeAspect="1"/>
          </p:cNvPicPr>
          <p:nvPr/>
        </p:nvPicPr>
        <p:blipFill>
          <a:blip r:embed="rId3" cstate="print"/>
          <a:stretch>
            <a:fillRect/>
          </a:stretch>
        </p:blipFill>
        <p:spPr>
          <a:xfrm>
            <a:off x="1547664" y="836712"/>
            <a:ext cx="4423454" cy="5616624"/>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75656" y="620688"/>
            <a:ext cx="5760640" cy="5362812"/>
          </a:xfrm>
          <a:prstGeom prst="rect">
            <a:avLst/>
          </a:prstGeom>
        </p:spPr>
      </p:pic>
    </p:spTree>
    <p:extLst>
      <p:ext uri="{BB962C8B-B14F-4D97-AF65-F5344CB8AC3E}">
        <p14:creationId xmlns:p14="http://schemas.microsoft.com/office/powerpoint/2010/main" xmlns="" val="39488203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ggetto 3"/>
          <p:cNvGraphicFramePr>
            <a:graphicFrameLocks noChangeAspect="1"/>
          </p:cNvGraphicFramePr>
          <p:nvPr>
            <p:extLst>
              <p:ext uri="{D42A27DB-BD31-4B8C-83A1-F6EECF244321}">
                <p14:modId xmlns:p14="http://schemas.microsoft.com/office/powerpoint/2010/main" xmlns="" val="518361722"/>
              </p:ext>
            </p:extLst>
          </p:nvPr>
        </p:nvGraphicFramePr>
        <p:xfrm>
          <a:off x="467544" y="332656"/>
          <a:ext cx="8351858" cy="5904656"/>
        </p:xfrm>
        <a:graphic>
          <a:graphicData uri="http://schemas.openxmlformats.org/presentationml/2006/ole">
            <p:oleObj spid="_x0000_s121859" name="Acrobat Document" r:id="rId3" imgW="11567520" imgH="8184240" progId="AcroExch.Document.7">
              <p:embed/>
            </p:oleObj>
          </a:graphicData>
        </a:graphic>
      </p:graphicFrame>
    </p:spTree>
    <p:extLst>
      <p:ext uri="{BB962C8B-B14F-4D97-AF65-F5344CB8AC3E}">
        <p14:creationId xmlns:p14="http://schemas.microsoft.com/office/powerpoint/2010/main" xmlns="" val="15109832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TABELLA EPRAIN C FC.JPG"/>
          <p:cNvPicPr>
            <a:picLocks noChangeAspect="1"/>
          </p:cNvPicPr>
          <p:nvPr/>
        </p:nvPicPr>
        <p:blipFill>
          <a:blip r:embed="rId2" cstate="print"/>
          <a:stretch>
            <a:fillRect/>
          </a:stretch>
        </p:blipFill>
        <p:spPr>
          <a:xfrm>
            <a:off x="899592" y="1124744"/>
            <a:ext cx="7303667" cy="4743619"/>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hlinkClick r:id="rId2" action="ppaction://hlinkfile"/>
          </p:cNvPr>
          <p:cNvSpPr txBox="1"/>
          <p:nvPr/>
        </p:nvSpPr>
        <p:spPr>
          <a:xfrm>
            <a:off x="287016" y="188640"/>
            <a:ext cx="7165304" cy="584775"/>
          </a:xfrm>
          <a:prstGeom prst="rect">
            <a:avLst/>
          </a:prstGeom>
          <a:noFill/>
        </p:spPr>
        <p:txBody>
          <a:bodyPr wrap="square" rtlCol="0">
            <a:spAutoFit/>
          </a:bodyPr>
          <a:lstStyle/>
          <a:p>
            <a:r>
              <a:rPr lang="it-IT" sz="3200" b="1" u="sng" dirty="0">
                <a:solidFill>
                  <a:srgbClr val="1C6E1C"/>
                </a:solidFill>
              </a:rPr>
              <a:t>EPRAIN ACC – EPRAIN ACCC – F.C.</a:t>
            </a:r>
          </a:p>
        </p:txBody>
      </p:sp>
      <p:pic>
        <p:nvPicPr>
          <p:cNvPr id="5" name="Immagine 4" descr="EPRAIN ACC.JPG"/>
          <p:cNvPicPr>
            <a:picLocks noChangeAspect="1"/>
          </p:cNvPicPr>
          <p:nvPr/>
        </p:nvPicPr>
        <p:blipFill>
          <a:blip r:embed="rId3" cstate="print"/>
          <a:stretch>
            <a:fillRect/>
          </a:stretch>
        </p:blipFill>
        <p:spPr>
          <a:xfrm>
            <a:off x="107504" y="980728"/>
            <a:ext cx="9005966" cy="4896544"/>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EPRAIN ACC TABELLA.JPG"/>
          <p:cNvPicPr>
            <a:picLocks noChangeAspect="1"/>
          </p:cNvPicPr>
          <p:nvPr/>
        </p:nvPicPr>
        <p:blipFill>
          <a:blip r:embed="rId2" cstate="print"/>
          <a:stretch>
            <a:fillRect/>
          </a:stretch>
        </p:blipFill>
        <p:spPr>
          <a:xfrm>
            <a:off x="755576" y="1071562"/>
            <a:ext cx="8064896" cy="5375217"/>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CARWASH</a:t>
            </a:r>
            <a:endParaRPr lang="en-GB" dirty="0"/>
          </a:p>
        </p:txBody>
      </p:sp>
      <p:pic>
        <p:nvPicPr>
          <p:cNvPr id="4" name="Immagine 3" descr="CAR WASH.JPG"/>
          <p:cNvPicPr>
            <a:picLocks noChangeAspect="1"/>
          </p:cNvPicPr>
          <p:nvPr/>
        </p:nvPicPr>
        <p:blipFill>
          <a:blip r:embed="rId2" cstate="print"/>
          <a:stretch>
            <a:fillRect/>
          </a:stretch>
        </p:blipFill>
        <p:spPr>
          <a:xfrm>
            <a:off x="683568" y="1340768"/>
            <a:ext cx="7776864" cy="469802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hlinkClick r:id="rId2" action="ppaction://hlinkfile"/>
          </p:cNvPr>
          <p:cNvSpPr txBox="1"/>
          <p:nvPr/>
        </p:nvSpPr>
        <p:spPr>
          <a:xfrm>
            <a:off x="287016" y="188640"/>
            <a:ext cx="5293096" cy="584775"/>
          </a:xfrm>
          <a:prstGeom prst="rect">
            <a:avLst/>
          </a:prstGeom>
          <a:noFill/>
        </p:spPr>
        <p:txBody>
          <a:bodyPr wrap="square" rtlCol="0">
            <a:spAutoFit/>
          </a:bodyPr>
          <a:lstStyle/>
          <a:p>
            <a:r>
              <a:rPr lang="it-IT" sz="3200" b="1" u="sng" dirty="0">
                <a:solidFill>
                  <a:srgbClr val="1C6E1C"/>
                </a:solidFill>
              </a:rPr>
              <a:t>WASH PF</a:t>
            </a:r>
          </a:p>
        </p:txBody>
      </p:sp>
      <p:pic>
        <p:nvPicPr>
          <p:cNvPr id="6" name="Immagine 5" descr="WASH PF.JPG"/>
          <p:cNvPicPr>
            <a:picLocks noChangeAspect="1"/>
          </p:cNvPicPr>
          <p:nvPr/>
        </p:nvPicPr>
        <p:blipFill>
          <a:blip r:embed="rId3" cstate="print"/>
          <a:stretch>
            <a:fillRect/>
          </a:stretch>
        </p:blipFill>
        <p:spPr>
          <a:xfrm>
            <a:off x="683568" y="1088697"/>
            <a:ext cx="7848872" cy="4764111"/>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TABELLA WASHPF.JPG"/>
          <p:cNvPicPr>
            <a:picLocks noChangeAspect="1"/>
          </p:cNvPicPr>
          <p:nvPr/>
        </p:nvPicPr>
        <p:blipFill>
          <a:blip r:embed="rId3" cstate="print"/>
          <a:stretch>
            <a:fillRect/>
          </a:stretch>
        </p:blipFill>
        <p:spPr>
          <a:xfrm>
            <a:off x="467544" y="620688"/>
            <a:ext cx="8249449" cy="5328592"/>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hlinkClick r:id="rId3" action="ppaction://hlinkfile"/>
          </p:cNvPr>
          <p:cNvSpPr txBox="1"/>
          <p:nvPr/>
        </p:nvSpPr>
        <p:spPr>
          <a:xfrm>
            <a:off x="287016" y="188640"/>
            <a:ext cx="5293096" cy="584775"/>
          </a:xfrm>
          <a:prstGeom prst="rect">
            <a:avLst/>
          </a:prstGeom>
          <a:noFill/>
        </p:spPr>
        <p:txBody>
          <a:bodyPr wrap="square" rtlCol="0">
            <a:spAutoFit/>
          </a:bodyPr>
          <a:lstStyle/>
          <a:p>
            <a:r>
              <a:rPr lang="it-IT" sz="3200" b="1" u="sng" dirty="0">
                <a:solidFill>
                  <a:srgbClr val="1C6E1C"/>
                </a:solidFill>
              </a:rPr>
              <a:t>WASH T3</a:t>
            </a:r>
          </a:p>
        </p:txBody>
      </p:sp>
      <p:pic>
        <p:nvPicPr>
          <p:cNvPr id="5" name="Immagine 4" descr="WASHT3.JPG"/>
          <p:cNvPicPr>
            <a:picLocks noChangeAspect="1"/>
          </p:cNvPicPr>
          <p:nvPr/>
        </p:nvPicPr>
        <p:blipFill>
          <a:blip r:embed="rId4" cstate="print"/>
          <a:stretch>
            <a:fillRect/>
          </a:stretch>
        </p:blipFill>
        <p:spPr>
          <a:xfrm>
            <a:off x="395536" y="980728"/>
            <a:ext cx="8073897" cy="4968552"/>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TABELLA WASH T3.JPG"/>
          <p:cNvPicPr>
            <a:picLocks noChangeAspect="1"/>
          </p:cNvPicPr>
          <p:nvPr/>
        </p:nvPicPr>
        <p:blipFill>
          <a:blip r:embed="rId2" cstate="print"/>
          <a:stretch>
            <a:fillRect/>
          </a:stretch>
        </p:blipFill>
        <p:spPr>
          <a:xfrm>
            <a:off x="212597" y="381711"/>
            <a:ext cx="8751891" cy="6071625"/>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hlinkClick r:id="rId2" action="ppaction://hlinkfile"/>
          </p:cNvPr>
          <p:cNvSpPr txBox="1"/>
          <p:nvPr/>
        </p:nvSpPr>
        <p:spPr>
          <a:xfrm>
            <a:off x="287016" y="188640"/>
            <a:ext cx="5293096" cy="584775"/>
          </a:xfrm>
          <a:prstGeom prst="rect">
            <a:avLst/>
          </a:prstGeom>
          <a:noFill/>
        </p:spPr>
        <p:txBody>
          <a:bodyPr wrap="square" rtlCol="0">
            <a:spAutoFit/>
          </a:bodyPr>
          <a:lstStyle/>
          <a:p>
            <a:r>
              <a:rPr lang="it-IT" sz="3200" b="1" u="sng" dirty="0">
                <a:solidFill>
                  <a:srgbClr val="1C6E1C"/>
                </a:solidFill>
              </a:rPr>
              <a:t>WASH T4</a:t>
            </a:r>
          </a:p>
        </p:txBody>
      </p:sp>
      <p:pic>
        <p:nvPicPr>
          <p:cNvPr id="5" name="Immagine 4" descr="WASH T4.JPG"/>
          <p:cNvPicPr>
            <a:picLocks noChangeAspect="1"/>
          </p:cNvPicPr>
          <p:nvPr/>
        </p:nvPicPr>
        <p:blipFill>
          <a:blip r:embed="rId3" cstate="print"/>
          <a:stretch>
            <a:fillRect/>
          </a:stretch>
        </p:blipFill>
        <p:spPr>
          <a:xfrm>
            <a:off x="155980" y="1124744"/>
            <a:ext cx="8848006" cy="5184576"/>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TABELLA WASH T4.JPG"/>
          <p:cNvPicPr>
            <a:picLocks noChangeAspect="1"/>
          </p:cNvPicPr>
          <p:nvPr/>
        </p:nvPicPr>
        <p:blipFill>
          <a:blip r:embed="rId2" cstate="print"/>
          <a:stretch>
            <a:fillRect/>
          </a:stretch>
        </p:blipFill>
        <p:spPr>
          <a:xfrm>
            <a:off x="0" y="260648"/>
            <a:ext cx="8964488" cy="5976663"/>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hlinkClick r:id="rId2" action="ppaction://hlinkfile"/>
          </p:cNvPr>
          <p:cNvSpPr txBox="1"/>
          <p:nvPr/>
        </p:nvSpPr>
        <p:spPr>
          <a:xfrm>
            <a:off x="287016" y="188640"/>
            <a:ext cx="5293096" cy="584775"/>
          </a:xfrm>
          <a:prstGeom prst="rect">
            <a:avLst/>
          </a:prstGeom>
          <a:noFill/>
        </p:spPr>
        <p:txBody>
          <a:bodyPr wrap="square" rtlCol="0">
            <a:spAutoFit/>
          </a:bodyPr>
          <a:lstStyle/>
          <a:p>
            <a:r>
              <a:rPr lang="it-IT" sz="3200" b="1" u="sng" dirty="0">
                <a:solidFill>
                  <a:srgbClr val="1C6E1C"/>
                </a:solidFill>
              </a:rPr>
              <a:t>LAMINAZIONE</a:t>
            </a:r>
          </a:p>
        </p:txBody>
      </p:sp>
      <p:pic>
        <p:nvPicPr>
          <p:cNvPr id="5" name="Immagine 4" descr="LAMINAZIONE.JPG"/>
          <p:cNvPicPr>
            <a:picLocks noChangeAspect="1"/>
          </p:cNvPicPr>
          <p:nvPr/>
        </p:nvPicPr>
        <p:blipFill>
          <a:blip r:embed="rId3" cstate="print"/>
          <a:srcRect r="8772" b="5714"/>
          <a:stretch>
            <a:fillRect/>
          </a:stretch>
        </p:blipFill>
        <p:spPr>
          <a:xfrm>
            <a:off x="611560" y="1052736"/>
            <a:ext cx="7488832" cy="4752528"/>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07504" y="116632"/>
            <a:ext cx="8856984" cy="461665"/>
          </a:xfrm>
          <a:prstGeom prst="rect">
            <a:avLst/>
          </a:prstGeom>
          <a:noFill/>
        </p:spPr>
        <p:txBody>
          <a:bodyPr wrap="square" rtlCol="0">
            <a:spAutoFit/>
          </a:bodyPr>
          <a:lstStyle/>
          <a:p>
            <a:r>
              <a:rPr lang="it-IT" sz="2400" b="1" u="sng" dirty="0">
                <a:solidFill>
                  <a:srgbClr val="1C6E1C"/>
                </a:solidFill>
              </a:rPr>
              <a:t>Recupero dell’acqua piovana e </a:t>
            </a:r>
            <a:r>
              <a:rPr lang="it-IT" sz="2400" b="1" u="sng" dirty="0" err="1">
                <a:solidFill>
                  <a:srgbClr val="1C6E1C"/>
                </a:solidFill>
              </a:rPr>
              <a:t>Trammento</a:t>
            </a:r>
            <a:r>
              <a:rPr lang="it-IT" sz="2400" b="1" u="sng" dirty="0">
                <a:solidFill>
                  <a:srgbClr val="1C6E1C"/>
                </a:solidFill>
              </a:rPr>
              <a:t> dei reflui per uso </a:t>
            </a:r>
            <a:r>
              <a:rPr lang="it-IT" sz="2400" b="1" u="sng" dirty="0" err="1">
                <a:solidFill>
                  <a:srgbClr val="1C6E1C"/>
                </a:solidFill>
              </a:rPr>
              <a:t>irruguo</a:t>
            </a:r>
            <a:endParaRPr lang="it-IT" sz="2400" b="1" u="sng" dirty="0">
              <a:solidFill>
                <a:srgbClr val="1C6E1C"/>
              </a:solidFill>
            </a:endParaRPr>
          </a:p>
        </p:txBody>
      </p:sp>
      <p:pic>
        <p:nvPicPr>
          <p:cNvPr id="38914" name="Picture 2"/>
          <p:cNvPicPr>
            <a:picLocks noChangeAspect="1" noChangeArrowheads="1"/>
          </p:cNvPicPr>
          <p:nvPr/>
        </p:nvPicPr>
        <p:blipFill>
          <a:blip r:embed="rId2" cstate="print"/>
          <a:srcRect/>
          <a:stretch>
            <a:fillRect/>
          </a:stretch>
        </p:blipFill>
        <p:spPr bwMode="auto">
          <a:xfrm>
            <a:off x="395536" y="620688"/>
            <a:ext cx="8096250" cy="5832648"/>
          </a:xfrm>
          <a:prstGeom prst="rect">
            <a:avLst/>
          </a:prstGeom>
          <a:noFill/>
          <a:ln w="9525">
            <a:noFill/>
            <a:miter lim="800000"/>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899592" y="476671"/>
            <a:ext cx="7416823" cy="6037955"/>
          </a:xfrm>
          <a:prstGeom prst="rect">
            <a:avLst/>
          </a:prstGeom>
          <a:noFill/>
          <a:ln w="9525">
            <a:noFill/>
            <a:miter lim="800000"/>
            <a:headEnd/>
            <a:tailEnd/>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467544" y="116632"/>
            <a:ext cx="8208912" cy="3384376"/>
          </a:xfrm>
          <a:prstGeom prst="rect">
            <a:avLst/>
          </a:prstGeom>
          <a:noFill/>
          <a:ln w="9525">
            <a:noFill/>
            <a:miter lim="800000"/>
            <a:headEnd/>
            <a:tailEnd/>
          </a:ln>
        </p:spPr>
      </p:pic>
      <p:pic>
        <p:nvPicPr>
          <p:cNvPr id="40963" name="Picture 3"/>
          <p:cNvPicPr>
            <a:picLocks noChangeAspect="1" noChangeArrowheads="1"/>
          </p:cNvPicPr>
          <p:nvPr/>
        </p:nvPicPr>
        <p:blipFill>
          <a:blip r:embed="rId3" cstate="print"/>
          <a:srcRect/>
          <a:stretch>
            <a:fillRect/>
          </a:stretch>
        </p:blipFill>
        <p:spPr bwMode="auto">
          <a:xfrm>
            <a:off x="0" y="3212976"/>
            <a:ext cx="9144000" cy="3528392"/>
          </a:xfrm>
          <a:prstGeom prst="rect">
            <a:avLst/>
          </a:prstGeom>
          <a:noFill/>
          <a:ln w="9525">
            <a:noFill/>
            <a:miter lim="800000"/>
            <a:headEnd/>
            <a:tailEnd/>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1619672" y="116632"/>
            <a:ext cx="6581017" cy="3312368"/>
          </a:xfrm>
          <a:prstGeom prst="rect">
            <a:avLst/>
          </a:prstGeom>
          <a:noFill/>
          <a:ln w="9525">
            <a:noFill/>
            <a:miter lim="800000"/>
            <a:headEnd/>
            <a:tailEnd/>
          </a:ln>
        </p:spPr>
      </p:pic>
      <p:pic>
        <p:nvPicPr>
          <p:cNvPr id="41987" name="Picture 3"/>
          <p:cNvPicPr>
            <a:picLocks noChangeAspect="1" noChangeArrowheads="1"/>
          </p:cNvPicPr>
          <p:nvPr/>
        </p:nvPicPr>
        <p:blipFill>
          <a:blip r:embed="rId3" cstate="print"/>
          <a:srcRect/>
          <a:stretch>
            <a:fillRect/>
          </a:stretch>
        </p:blipFill>
        <p:spPr bwMode="auto">
          <a:xfrm>
            <a:off x="0" y="3573016"/>
            <a:ext cx="8886825" cy="2520279"/>
          </a:xfrm>
          <a:prstGeom prst="rect">
            <a:avLst/>
          </a:prstGeom>
          <a:noFill/>
          <a:ln w="9525">
            <a:noFill/>
            <a:miter lim="800000"/>
            <a:headEnd/>
            <a:tailEnd/>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cstate="print"/>
          <a:srcRect/>
          <a:stretch>
            <a:fillRect/>
          </a:stretch>
        </p:blipFill>
        <p:spPr bwMode="auto">
          <a:xfrm>
            <a:off x="0" y="188640"/>
            <a:ext cx="8877300" cy="2219325"/>
          </a:xfrm>
          <a:prstGeom prst="rect">
            <a:avLst/>
          </a:prstGeom>
          <a:noFill/>
          <a:ln w="9525">
            <a:noFill/>
            <a:miter lim="800000"/>
            <a:headEnd/>
            <a:tailEnd/>
          </a:ln>
        </p:spPr>
      </p:pic>
      <p:pic>
        <p:nvPicPr>
          <p:cNvPr id="43011" name="Picture 3"/>
          <p:cNvPicPr>
            <a:picLocks noChangeAspect="1" noChangeArrowheads="1"/>
          </p:cNvPicPr>
          <p:nvPr/>
        </p:nvPicPr>
        <p:blipFill>
          <a:blip r:embed="rId3" cstate="print"/>
          <a:srcRect/>
          <a:stretch>
            <a:fillRect/>
          </a:stretch>
        </p:blipFill>
        <p:spPr bwMode="auto">
          <a:xfrm>
            <a:off x="251520" y="2132856"/>
            <a:ext cx="8640960" cy="4486028"/>
          </a:xfrm>
          <a:prstGeom prst="rect">
            <a:avLst/>
          </a:prstGeom>
          <a:noFill/>
          <a:ln w="9525">
            <a:noFill/>
            <a:miter lim="800000"/>
            <a:headEnd/>
            <a:tailEnd/>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a:stretch>
            <a:fillRect/>
          </a:stretch>
        </p:blipFill>
        <p:spPr bwMode="auto">
          <a:xfrm>
            <a:off x="251520" y="1052737"/>
            <a:ext cx="8316416" cy="3312368"/>
          </a:xfrm>
          <a:prstGeom prst="rect">
            <a:avLst/>
          </a:prstGeom>
          <a:noFill/>
          <a:ln w="9525">
            <a:noFill/>
            <a:miter lim="800000"/>
            <a:headEnd/>
            <a:tailEnd/>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899592" y="740008"/>
            <a:ext cx="7776864" cy="5678596"/>
          </a:xfrm>
          <a:prstGeom prst="rect">
            <a:avLst/>
          </a:prstGeom>
          <a:noFill/>
          <a:ln w="9525">
            <a:noFill/>
            <a:miter lim="800000"/>
            <a:headEnd/>
            <a:tailEnd/>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1043608" y="620689"/>
            <a:ext cx="6768751" cy="5022792"/>
          </a:xfrm>
          <a:prstGeom prst="rect">
            <a:avLst/>
          </a:prstGeom>
          <a:noFill/>
          <a:ln w="9525">
            <a:noFill/>
            <a:miter lim="800000"/>
            <a:headEnd/>
            <a:tailEnd/>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755576" y="218644"/>
            <a:ext cx="8064896" cy="6420713"/>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srcRect/>
          <a:stretch>
            <a:fillRect/>
          </a:stretch>
        </p:blipFill>
        <p:spPr bwMode="auto">
          <a:xfrm>
            <a:off x="125200" y="188640"/>
            <a:ext cx="9018800" cy="6120680"/>
          </a:xfrm>
          <a:prstGeom prst="rect">
            <a:avLst/>
          </a:prstGeom>
          <a:noFill/>
          <a:ln w="9525">
            <a:noFill/>
            <a:miter lim="800000"/>
            <a:headEnd/>
            <a:tailEnd/>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cstate="print"/>
          <a:srcRect/>
          <a:stretch>
            <a:fillRect/>
          </a:stretch>
        </p:blipFill>
        <p:spPr bwMode="auto">
          <a:xfrm>
            <a:off x="899592" y="0"/>
            <a:ext cx="7056784" cy="3960440"/>
          </a:xfrm>
          <a:prstGeom prst="rect">
            <a:avLst/>
          </a:prstGeom>
          <a:noFill/>
          <a:ln w="9525">
            <a:noFill/>
            <a:miter lim="800000"/>
            <a:headEnd/>
            <a:tailEnd/>
          </a:ln>
        </p:spPr>
      </p:pic>
      <p:pic>
        <p:nvPicPr>
          <p:cNvPr id="49155" name="Picture 3"/>
          <p:cNvPicPr>
            <a:picLocks noChangeAspect="1" noChangeArrowheads="1"/>
          </p:cNvPicPr>
          <p:nvPr/>
        </p:nvPicPr>
        <p:blipFill>
          <a:blip r:embed="rId3" cstate="print"/>
          <a:srcRect/>
          <a:stretch>
            <a:fillRect/>
          </a:stretch>
        </p:blipFill>
        <p:spPr bwMode="auto">
          <a:xfrm>
            <a:off x="179512" y="3573016"/>
            <a:ext cx="4838700" cy="3086100"/>
          </a:xfrm>
          <a:prstGeom prst="rect">
            <a:avLst/>
          </a:prstGeom>
          <a:noFill/>
          <a:ln w="9525">
            <a:noFill/>
            <a:miter lim="800000"/>
            <a:headEnd/>
            <a:tailEnd/>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cstate="print"/>
          <a:srcRect/>
          <a:stretch>
            <a:fillRect/>
          </a:stretch>
        </p:blipFill>
        <p:spPr bwMode="auto">
          <a:xfrm>
            <a:off x="323528" y="0"/>
            <a:ext cx="8315325" cy="4077072"/>
          </a:xfrm>
          <a:prstGeom prst="rect">
            <a:avLst/>
          </a:prstGeom>
          <a:noFill/>
          <a:ln w="9525">
            <a:noFill/>
            <a:miter lim="800000"/>
            <a:headEnd/>
            <a:tailEnd/>
          </a:ln>
        </p:spPr>
      </p:pic>
      <p:pic>
        <p:nvPicPr>
          <p:cNvPr id="50179" name="Picture 3"/>
          <p:cNvPicPr>
            <a:picLocks noChangeAspect="1" noChangeArrowheads="1"/>
          </p:cNvPicPr>
          <p:nvPr/>
        </p:nvPicPr>
        <p:blipFill>
          <a:blip r:embed="rId3" cstate="print"/>
          <a:srcRect/>
          <a:stretch>
            <a:fillRect/>
          </a:stretch>
        </p:blipFill>
        <p:spPr bwMode="auto">
          <a:xfrm>
            <a:off x="395536" y="3899948"/>
            <a:ext cx="6120680" cy="2958052"/>
          </a:xfrm>
          <a:prstGeom prst="rect">
            <a:avLst/>
          </a:prstGeom>
          <a:noFill/>
          <a:ln w="9525">
            <a:noFill/>
            <a:miter lim="800000"/>
            <a:headEnd/>
            <a:tailEnd/>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srcRect/>
          <a:stretch>
            <a:fillRect/>
          </a:stretch>
        </p:blipFill>
        <p:spPr bwMode="auto">
          <a:xfrm>
            <a:off x="2648199" y="0"/>
            <a:ext cx="6495801" cy="3816424"/>
          </a:xfrm>
          <a:prstGeom prst="rect">
            <a:avLst/>
          </a:prstGeom>
          <a:noFill/>
          <a:ln w="9525">
            <a:noFill/>
            <a:miter lim="800000"/>
            <a:headEnd/>
            <a:tailEnd/>
          </a:ln>
        </p:spPr>
      </p:pic>
      <p:pic>
        <p:nvPicPr>
          <p:cNvPr id="51203" name="Picture 3"/>
          <p:cNvPicPr>
            <a:picLocks noChangeAspect="1" noChangeArrowheads="1"/>
          </p:cNvPicPr>
          <p:nvPr/>
        </p:nvPicPr>
        <p:blipFill>
          <a:blip r:embed="rId3" cstate="print"/>
          <a:srcRect/>
          <a:stretch>
            <a:fillRect/>
          </a:stretch>
        </p:blipFill>
        <p:spPr bwMode="auto">
          <a:xfrm>
            <a:off x="0" y="3877819"/>
            <a:ext cx="5076056" cy="2980181"/>
          </a:xfrm>
          <a:prstGeom prst="rect">
            <a:avLst/>
          </a:prstGeom>
          <a:noFill/>
          <a:ln w="9525">
            <a:noFill/>
            <a:miter lim="800000"/>
            <a:headEnd/>
            <a:tailEnd/>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4978896" cy="648072"/>
          </a:xfrm>
        </p:spPr>
        <p:txBody>
          <a:bodyPr>
            <a:normAutofit/>
          </a:bodyPr>
          <a:lstStyle/>
          <a:p>
            <a:r>
              <a:rPr lang="it-IT" sz="3200" dirty="0"/>
              <a:t>POSA  IN OPERA</a:t>
            </a:r>
            <a:endParaRPr lang="en-GB" sz="3200" dirty="0"/>
          </a:p>
        </p:txBody>
      </p:sp>
      <p:pic>
        <p:nvPicPr>
          <p:cNvPr id="18" name="Immagine 17"/>
          <p:cNvPicPr/>
          <p:nvPr/>
        </p:nvPicPr>
        <p:blipFill>
          <a:blip r:embed="rId2" cstate="print"/>
          <a:srcRect/>
          <a:stretch>
            <a:fillRect/>
          </a:stretch>
        </p:blipFill>
        <p:spPr bwMode="auto">
          <a:xfrm>
            <a:off x="971600" y="1340768"/>
            <a:ext cx="2149475" cy="1460500"/>
          </a:xfrm>
          <a:prstGeom prst="rect">
            <a:avLst/>
          </a:prstGeom>
          <a:noFill/>
          <a:ln w="9525">
            <a:noFill/>
            <a:miter lim="800000"/>
            <a:headEnd/>
            <a:tailEnd/>
          </a:ln>
        </p:spPr>
      </p:pic>
      <p:pic>
        <p:nvPicPr>
          <p:cNvPr id="19" name="Immagine 18"/>
          <p:cNvPicPr/>
          <p:nvPr/>
        </p:nvPicPr>
        <p:blipFill>
          <a:blip r:embed="rId3" cstate="print"/>
          <a:srcRect/>
          <a:stretch>
            <a:fillRect/>
          </a:stretch>
        </p:blipFill>
        <p:spPr bwMode="auto">
          <a:xfrm>
            <a:off x="4716016" y="1340768"/>
            <a:ext cx="2169795" cy="1480820"/>
          </a:xfrm>
          <a:prstGeom prst="rect">
            <a:avLst/>
          </a:prstGeom>
          <a:noFill/>
          <a:ln w="9525">
            <a:noFill/>
            <a:miter lim="800000"/>
            <a:headEnd/>
            <a:tailEnd/>
          </a:ln>
        </p:spPr>
      </p:pic>
      <p:pic>
        <p:nvPicPr>
          <p:cNvPr id="20" name="Immagine 19"/>
          <p:cNvPicPr/>
          <p:nvPr/>
        </p:nvPicPr>
        <p:blipFill>
          <a:blip r:embed="rId4" cstate="print"/>
          <a:srcRect/>
          <a:stretch>
            <a:fillRect/>
          </a:stretch>
        </p:blipFill>
        <p:spPr bwMode="auto">
          <a:xfrm>
            <a:off x="1043608" y="3645024"/>
            <a:ext cx="2163445" cy="2026920"/>
          </a:xfrm>
          <a:prstGeom prst="rect">
            <a:avLst/>
          </a:prstGeom>
          <a:noFill/>
          <a:ln w="9525">
            <a:noFill/>
            <a:miter lim="800000"/>
            <a:headEnd/>
            <a:tailEnd/>
          </a:ln>
        </p:spPr>
      </p:pic>
      <p:pic>
        <p:nvPicPr>
          <p:cNvPr id="21" name="Immagine 20"/>
          <p:cNvPicPr/>
          <p:nvPr/>
        </p:nvPicPr>
        <p:blipFill>
          <a:blip r:embed="rId5" cstate="print"/>
          <a:srcRect/>
          <a:stretch>
            <a:fillRect/>
          </a:stretch>
        </p:blipFill>
        <p:spPr bwMode="auto">
          <a:xfrm>
            <a:off x="5004048" y="3356992"/>
            <a:ext cx="2156460" cy="2395220"/>
          </a:xfrm>
          <a:prstGeom prst="rect">
            <a:avLst/>
          </a:prstGeom>
          <a:noFill/>
          <a:ln w="9525">
            <a:noFill/>
            <a:miter lim="800000"/>
            <a:headEnd/>
            <a:tailEnd/>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947013" y="1751643"/>
            <a:ext cx="2918420" cy="2778649"/>
          </a:xfrm>
          <a:prstGeom prst="rect">
            <a:avLst/>
          </a:prstGeom>
          <a:effectLst>
            <a:outerShdw blurRad="50800" dist="50800" dir="5400000" sx="1000" sy="1000" algn="ctr" rotWithShape="0">
              <a:srgbClr val="000000"/>
            </a:outerShdw>
            <a:reflection endPos="0" dist="50800" dir="5400000" sy="-100000" algn="bl" rotWithShape="0"/>
          </a:effectLst>
        </p:spPr>
      </p:pic>
      <p:sp>
        <p:nvSpPr>
          <p:cNvPr id="5" name="Ovale 4"/>
          <p:cNvSpPr/>
          <p:nvPr/>
        </p:nvSpPr>
        <p:spPr>
          <a:xfrm>
            <a:off x="899592" y="944724"/>
            <a:ext cx="1728192"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IDRAULICA</a:t>
            </a:r>
          </a:p>
        </p:txBody>
      </p:sp>
      <p:sp>
        <p:nvSpPr>
          <p:cNvPr id="6" name="Ovale 5"/>
          <p:cNvSpPr/>
          <p:nvPr/>
        </p:nvSpPr>
        <p:spPr>
          <a:xfrm>
            <a:off x="3419872" y="260648"/>
            <a:ext cx="1728192"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CHIMICA</a:t>
            </a:r>
          </a:p>
        </p:txBody>
      </p:sp>
      <p:sp>
        <p:nvSpPr>
          <p:cNvPr id="7" name="Ovale 6"/>
          <p:cNvSpPr/>
          <p:nvPr/>
        </p:nvSpPr>
        <p:spPr>
          <a:xfrm>
            <a:off x="6588224" y="1196752"/>
            <a:ext cx="201622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MECCANICA</a:t>
            </a:r>
          </a:p>
        </p:txBody>
      </p:sp>
      <p:sp>
        <p:nvSpPr>
          <p:cNvPr id="8" name="Ovale 7"/>
          <p:cNvSpPr/>
          <p:nvPr/>
        </p:nvSpPr>
        <p:spPr>
          <a:xfrm>
            <a:off x="6732240" y="3501008"/>
            <a:ext cx="201622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IDROLOGIA</a:t>
            </a:r>
          </a:p>
        </p:txBody>
      </p:sp>
      <p:sp>
        <p:nvSpPr>
          <p:cNvPr id="9" name="Ovale 8"/>
          <p:cNvSpPr/>
          <p:nvPr/>
        </p:nvSpPr>
        <p:spPr>
          <a:xfrm>
            <a:off x="3455876" y="5517232"/>
            <a:ext cx="201622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BIOLOGIA</a:t>
            </a:r>
          </a:p>
        </p:txBody>
      </p:sp>
      <p:sp>
        <p:nvSpPr>
          <p:cNvPr id="10" name="Ovale 9"/>
          <p:cNvSpPr/>
          <p:nvPr/>
        </p:nvSpPr>
        <p:spPr>
          <a:xfrm>
            <a:off x="323528" y="4077072"/>
            <a:ext cx="201622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GEOTECNICA</a:t>
            </a:r>
          </a:p>
        </p:txBody>
      </p:sp>
      <p:sp>
        <p:nvSpPr>
          <p:cNvPr id="11" name="Freccia a sinistra 10"/>
          <p:cNvSpPr/>
          <p:nvPr/>
        </p:nvSpPr>
        <p:spPr>
          <a:xfrm rot="2577318">
            <a:off x="2441689" y="1707180"/>
            <a:ext cx="769951"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sinistra 11"/>
          <p:cNvSpPr/>
          <p:nvPr/>
        </p:nvSpPr>
        <p:spPr>
          <a:xfrm rot="5400000">
            <a:off x="3934996" y="1339443"/>
            <a:ext cx="769951"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sinistra 12"/>
          <p:cNvSpPr/>
          <p:nvPr/>
        </p:nvSpPr>
        <p:spPr>
          <a:xfrm rot="16200000">
            <a:off x="4021248" y="4867189"/>
            <a:ext cx="769951"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Freccia a sinistra 13"/>
          <p:cNvSpPr/>
          <p:nvPr/>
        </p:nvSpPr>
        <p:spPr>
          <a:xfrm rot="19668125">
            <a:off x="2426861" y="4059276"/>
            <a:ext cx="769951"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Freccia a sinistra 14"/>
          <p:cNvSpPr/>
          <p:nvPr/>
        </p:nvSpPr>
        <p:spPr>
          <a:xfrm rot="8467007">
            <a:off x="5639344" y="1961394"/>
            <a:ext cx="769951"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Freccia a sinistra 15"/>
          <p:cNvSpPr/>
          <p:nvPr/>
        </p:nvSpPr>
        <p:spPr>
          <a:xfrm rot="11767537">
            <a:off x="5778274" y="3461412"/>
            <a:ext cx="769951"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16"/>
          <p:cNvSpPr txBox="1"/>
          <p:nvPr/>
        </p:nvSpPr>
        <p:spPr>
          <a:xfrm>
            <a:off x="3110923" y="3046297"/>
            <a:ext cx="2470415" cy="307777"/>
          </a:xfrm>
          <a:prstGeom prst="rect">
            <a:avLst/>
          </a:prstGeom>
          <a:solidFill>
            <a:schemeClr val="accent6">
              <a:lumMod val="75000"/>
            </a:schemeClr>
          </a:solidFill>
        </p:spPr>
        <p:txBody>
          <a:bodyPr wrap="square" rtlCol="0">
            <a:spAutoFit/>
          </a:bodyPr>
          <a:lstStyle/>
          <a:p>
            <a:r>
              <a:rPr lang="it-IT" sz="1400" dirty="0"/>
              <a:t>DEPURAZIONE  ACQUE REFLUE</a:t>
            </a:r>
          </a:p>
        </p:txBody>
      </p:sp>
    </p:spTree>
    <p:extLst>
      <p:ext uri="{BB962C8B-B14F-4D97-AF65-F5344CB8AC3E}">
        <p14:creationId xmlns:p14="http://schemas.microsoft.com/office/powerpoint/2010/main" xmlns="" val="34379687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20596" y="1029160"/>
            <a:ext cx="5702808" cy="1588008"/>
          </a:xfrm>
          <a:prstGeom prst="rect">
            <a:avLst/>
          </a:prstGeom>
        </p:spPr>
      </p:pic>
      <p:sp>
        <p:nvSpPr>
          <p:cNvPr id="6" name="Titolo 5"/>
          <p:cNvSpPr>
            <a:spLocks noGrp="1"/>
          </p:cNvSpPr>
          <p:nvPr>
            <p:ph type="title"/>
          </p:nvPr>
        </p:nvSpPr>
        <p:spPr>
          <a:xfrm>
            <a:off x="539552" y="4005064"/>
            <a:ext cx="8229600" cy="1143000"/>
          </a:xfrm>
        </p:spPr>
        <p:txBody>
          <a:bodyPr/>
          <a:lstStyle/>
          <a:p>
            <a:r>
              <a:rPr lang="it-IT" b="1" i="1" dirty="0">
                <a:solidFill>
                  <a:srgbClr val="FF0000"/>
                </a:solidFill>
              </a:rPr>
              <a:t>GRAZIE PER L’ ATTENZIONE !!</a:t>
            </a:r>
            <a:endParaRPr lang="en-GB" b="1" i="1" dirty="0">
              <a:solidFill>
                <a:srgbClr val="FF0000"/>
              </a:solidFill>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6811</TotalTime>
  <Words>4340</Words>
  <Application>Microsoft Office PowerPoint</Application>
  <PresentationFormat>Presentazione su schermo (4:3)</PresentationFormat>
  <Paragraphs>1940</Paragraphs>
  <Slides>108</Slides>
  <Notes>9</Notes>
  <HiddenSlides>0</HiddenSlides>
  <MMClips>0</MMClips>
  <ScaleCrop>false</ScaleCrop>
  <HeadingPairs>
    <vt:vector size="6" baseType="variant">
      <vt:variant>
        <vt:lpstr>Tema</vt:lpstr>
      </vt:variant>
      <vt:variant>
        <vt:i4>2</vt:i4>
      </vt:variant>
      <vt:variant>
        <vt:lpstr>Server OLE incorporati</vt:lpstr>
      </vt:variant>
      <vt:variant>
        <vt:i4>3</vt:i4>
      </vt:variant>
      <vt:variant>
        <vt:lpstr>Titoli diapositive</vt:lpstr>
      </vt:variant>
      <vt:variant>
        <vt:i4>108</vt:i4>
      </vt:variant>
    </vt:vector>
  </HeadingPairs>
  <TitlesOfParts>
    <vt:vector size="113" baseType="lpstr">
      <vt:lpstr>Tema di Office</vt:lpstr>
      <vt:lpstr>Personalizza struttura</vt:lpstr>
      <vt:lpstr>Equazione</vt:lpstr>
      <vt:lpstr>AutoCAD Drawing</vt:lpstr>
      <vt:lpstr>Acrobat Document</vt:lpstr>
      <vt:lpstr>Diapositiva 1</vt:lpstr>
      <vt:lpstr>Diapositiva 2</vt:lpstr>
      <vt:lpstr>Diapositiva 3</vt:lpstr>
      <vt:lpstr> I fenomeni di inquinamento nei vari corpi idrici</vt:lpstr>
      <vt:lpstr>Fiumi:</vt:lpstr>
      <vt:lpstr>Laghi:</vt:lpstr>
      <vt:lpstr>Processi depurativi</vt:lpstr>
      <vt:lpstr>biologico</vt:lpstr>
      <vt:lpstr>Processi biologici</vt:lpstr>
      <vt:lpstr>Processi: ….2 tipologie</vt:lpstr>
      <vt:lpstr>Processi di tipo chimico</vt:lpstr>
      <vt:lpstr>Decreto Legislativo 3 aprile 2006, n. 152  "Norme in materia ambientale"</vt:lpstr>
      <vt:lpstr>Diapositiva 13</vt:lpstr>
      <vt:lpstr>Definizioni secondo il D.L.vo 152/06</vt:lpstr>
      <vt:lpstr>Diapositiva 15</vt:lpstr>
      <vt:lpstr>ESEMPIO DI CALCOLO A.E. DI UN IMPIANTO</vt:lpstr>
      <vt:lpstr>Diapositiva 17</vt:lpstr>
      <vt:lpstr>Diapositiva 18</vt:lpstr>
      <vt:lpstr>Diapositiva 19</vt:lpstr>
      <vt:lpstr>Diapositiva 20</vt:lpstr>
      <vt:lpstr>Diapositiva 21</vt:lpstr>
      <vt:lpstr>Diapositiva 22</vt:lpstr>
      <vt:lpstr>8 settembre 2008, n. 46-R (TOSCANA)</vt:lpstr>
      <vt:lpstr>Diapositiva 24</vt:lpstr>
      <vt:lpstr>RENDIMENTI DEPURATIVI IMHOFF</vt:lpstr>
      <vt:lpstr>8 settembre 2008, n. 46-R (TOSCANA)</vt:lpstr>
      <vt:lpstr>IMPIANTI SECONDARI</vt:lpstr>
      <vt:lpstr>FILTRI PERCOLATORI</vt:lpstr>
      <vt:lpstr>Diapositiva 29</vt:lpstr>
      <vt:lpstr>FAN (FILTRO PERCOLATORE ANAEROBICO)</vt:lpstr>
      <vt:lpstr>Diapositiva 31</vt:lpstr>
      <vt:lpstr>FAE (FILTRO PERCOLATORE AEROBICO)</vt:lpstr>
      <vt:lpstr>DIMENSIONAMENTO</vt:lpstr>
      <vt:lpstr>Rendimenti di depurazione filtri percolatori</vt:lpstr>
      <vt:lpstr>FAN ERU E FAE ERU (EMILIA ROMAGNA E UMBRIA)</vt:lpstr>
      <vt:lpstr>VANTAGGI E SVANTAGGI PER I FILTRI PERCOLATORI</vt:lpstr>
      <vt:lpstr>IMPIANTI A FANGHI ATTIVI A BIOMASSA SOSPESA</vt:lpstr>
      <vt:lpstr>SCHEMI DEPURATIVI (PICCOLE COMUNITA’)</vt:lpstr>
      <vt:lpstr>Diapositiva 39</vt:lpstr>
      <vt:lpstr>Diapositiva 40</vt:lpstr>
      <vt:lpstr>Ricircolo fanghi</vt:lpstr>
      <vt:lpstr>Areazione</vt:lpstr>
      <vt:lpstr>Sistemi di areazione</vt:lpstr>
      <vt:lpstr>Il fango</vt:lpstr>
      <vt:lpstr>Rising del fango</vt:lpstr>
      <vt:lpstr>FBC (IMPIANTO A FANGHI ATTIVI A BASSO CARICO)</vt:lpstr>
      <vt:lpstr>Diapositiva 47</vt:lpstr>
      <vt:lpstr>DENITRO - NITRO</vt:lpstr>
      <vt:lpstr>FOT (IMPIANTO A OSSIDAZIONE TOTALE)</vt:lpstr>
      <vt:lpstr>FPAI - FPAI SUPERIOR (FILTRO PERCOLATORE AD ARIA INSUFFLATA)</vt:lpstr>
      <vt:lpstr>Diapositiva 51</vt:lpstr>
      <vt:lpstr>SUBI (SUBIRRIGAZIONE)</vt:lpstr>
      <vt:lpstr>Diapositiva 53</vt:lpstr>
      <vt:lpstr>Diapositiva 54</vt:lpstr>
      <vt:lpstr>8 settembre 2008, n. 46-R (TOSCANA)</vt:lpstr>
      <vt:lpstr>DRENASUB</vt:lpstr>
      <vt:lpstr>Diapositiva 57</vt:lpstr>
      <vt:lpstr>…..PER LA TOSCANA</vt:lpstr>
      <vt:lpstr>FITO (FITODEPURAZIONE)</vt:lpstr>
      <vt:lpstr>Diapositiva 60</vt:lpstr>
      <vt:lpstr>EVAPO (EVAPOTRASPIRAZIONE)</vt:lpstr>
      <vt:lpstr>Diapositiva 62</vt:lpstr>
      <vt:lpstr>ESSENZE ARBORE PER FITO E EVAPO</vt:lpstr>
      <vt:lpstr>Diapositiva 64</vt:lpstr>
      <vt:lpstr>Diapositiva 65</vt:lpstr>
      <vt:lpstr>Riuso delle acque</vt:lpstr>
      <vt:lpstr>Diapositiva 67</vt:lpstr>
      <vt:lpstr>NORMATIVA</vt:lpstr>
      <vt:lpstr>Diapositiva 69</vt:lpstr>
      <vt:lpstr>Diapositiva 70</vt:lpstr>
      <vt:lpstr>Diapositiva 71</vt:lpstr>
      <vt:lpstr>Diapositiva 72</vt:lpstr>
      <vt:lpstr>Diapositiva 73</vt:lpstr>
      <vt:lpstr>DISOLEATORI</vt:lpstr>
      <vt:lpstr>PROBLEMA IDROLOGICO DEI DISOLEATORI</vt:lpstr>
      <vt:lpstr>Diapositiva 76</vt:lpstr>
      <vt:lpstr>Diapositiva 77</vt:lpstr>
      <vt:lpstr>Diapositiva 78</vt:lpstr>
      <vt:lpstr>Diapositiva 79</vt:lpstr>
      <vt:lpstr>Diapositiva 80</vt:lpstr>
      <vt:lpstr>Diapositiva 81</vt:lpstr>
      <vt:lpstr>Diapositiva 82</vt:lpstr>
      <vt:lpstr>Diapositiva 83</vt:lpstr>
      <vt:lpstr>Diapositiva 84</vt:lpstr>
      <vt:lpstr>CARWASH</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POSA  IN OPERA</vt:lpstr>
      <vt:lpstr>Diapositiva 107</vt:lpstr>
      <vt:lpstr>GRAZIE PER L’ ATTENZIONE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RespUffTec</dc:creator>
  <cp:lastModifiedBy>Utente Microsoft</cp:lastModifiedBy>
  <cp:revision>519</cp:revision>
  <dcterms:created xsi:type="dcterms:W3CDTF">2013-07-15T10:34:14Z</dcterms:created>
  <dcterms:modified xsi:type="dcterms:W3CDTF">2016-06-09T06:53:22Z</dcterms:modified>
</cp:coreProperties>
</file>